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1"/>
  </p:notesMasterIdLst>
  <p:sldIdLst>
    <p:sldId id="426" r:id="rId2"/>
    <p:sldId id="433" r:id="rId3"/>
    <p:sldId id="429" r:id="rId4"/>
    <p:sldId id="470" r:id="rId5"/>
    <p:sldId id="471" r:id="rId6"/>
    <p:sldId id="474" r:id="rId7"/>
    <p:sldId id="475" r:id="rId8"/>
    <p:sldId id="476" r:id="rId9"/>
    <p:sldId id="434" r:id="rId10"/>
  </p:sldIdLst>
  <p:sldSz cx="9144000" cy="5715000" type="screen16x10"/>
  <p:notesSz cx="6858000" cy="9144000"/>
  <p:embeddedFontLst>
    <p:embeddedFont>
      <p:font typeface="Calibri" panose="020F0502020204030204" pitchFamily="34" charset="0"/>
      <p:regular r:id="rId12"/>
      <p:bold r:id="rId13"/>
      <p:italic r:id="rId14"/>
      <p:boldItalic r:id="rId15"/>
    </p:embeddedFont>
    <p:embeddedFont>
      <p:font typeface="Verdana" panose="020B0604030504040204" pitchFamily="34" charset="0"/>
      <p:regular r:id="rId16"/>
      <p:bold r:id="rId17"/>
      <p:italic r:id="rId18"/>
      <p:boldItalic r:id="rId19"/>
    </p:embeddedFont>
    <p:embeddedFont>
      <p:font typeface="Orly's Font 2" panose="020B0604020202020204" charset="0"/>
      <p:regular r:id="rId20"/>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978" autoAdjust="0"/>
  </p:normalViewPr>
  <p:slideViewPr>
    <p:cSldViewPr snapToGrid="0">
      <p:cViewPr>
        <p:scale>
          <a:sx n="90" d="100"/>
          <a:sy n="90" d="100"/>
        </p:scale>
        <p:origin x="-72" y="264"/>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The heights Peter collected are listed in this table. He found:</a:t>
            </a:r>
          </a:p>
          <a:p>
            <a:endParaRPr lang="en-US" baseline="0" dirty="0" smtClean="0"/>
          </a:p>
          <a:p>
            <a:r>
              <a:rPr lang="en-US" baseline="0" dirty="0" smtClean="0"/>
              <a:t>9 students were 60 inches tall</a:t>
            </a:r>
          </a:p>
          <a:p>
            <a:r>
              <a:rPr lang="en-US" baseline="0" dirty="0" smtClean="0"/>
              <a:t>6 students were 58 inches tall</a:t>
            </a:r>
          </a:p>
          <a:p>
            <a:r>
              <a:rPr lang="en-US" baseline="0" dirty="0" smtClean="0"/>
              <a:t>7 students were 52 inches tall</a:t>
            </a:r>
          </a:p>
          <a:p>
            <a:r>
              <a:rPr lang="en-US" baseline="0" dirty="0" smtClean="0"/>
              <a:t>And 8 students were 48 inches tall. </a:t>
            </a:r>
          </a:p>
          <a:p>
            <a:endParaRPr lang="en-US" baseline="0" dirty="0" smtClean="0"/>
          </a:p>
          <a:p>
            <a:r>
              <a:rPr lang="en-US" baseline="0" dirty="0" smtClean="0"/>
              <a:t>We can see the data more clearly if we plot in on a line plot. Let’s go ahead and do that!</a:t>
            </a:r>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With Peter’s data in a table, we can create a line plot to show his data more clearly. </a:t>
            </a:r>
          </a:p>
          <a:p>
            <a:endParaRPr lang="en-US" baseline="0" dirty="0" smtClean="0"/>
          </a:p>
          <a:p>
            <a:r>
              <a:rPr lang="en-US" baseline="0" dirty="0" smtClean="0"/>
              <a:t>We can start with the lowest measurement first. There are 8 students who are 48 inches tall. We place our dot, to show that one student measures 48 inches. How many more dots should we place? Right! 7 more, since there are 8 altogether. </a:t>
            </a:r>
          </a:p>
          <a:p>
            <a:endParaRPr lang="en-US" baseline="0" dirty="0" smtClean="0"/>
          </a:p>
          <a:p>
            <a:r>
              <a:rPr lang="en-US" baseline="0" dirty="0" smtClean="0"/>
              <a:t>Next is 52 inches. There are 7 students who are 52 inches tall. We place our dot to show that one student measures 52 inches. How many dots should we place in all? Yes! We should place 7 in all so we have 6 more to go!</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Then we have 58 inches. There are 6 students who are 58 inches tall. We place our dot to show that one student measures 58 inches. How many dots should we place in all? Yes! We should place 6 in all so we have 5 more to go!</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Finally, we have 60 inches. There are 9 students who are 60 inches tall. We place our dot to show that one student measures 60 inches. How many dots should we place in all? Yes! We should place 9 in all so we have 8 more to go!</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Now that we have our data in a line plot, we can answer questions about the data! </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0" baseline="0" dirty="0" smtClean="0"/>
              <a:t>Read question on screen.</a:t>
            </a:r>
          </a:p>
          <a:p>
            <a:endParaRPr lang="en-US" b="0" baseline="0" dirty="0" smtClean="0"/>
          </a:p>
          <a:p>
            <a:r>
              <a:rPr lang="en-US" b="0" baseline="0" dirty="0" smtClean="0"/>
              <a:t>First we need to locate the lowest measurement used in Peter’s table. </a:t>
            </a:r>
          </a:p>
          <a:p>
            <a:endParaRPr lang="en-US" b="0" baseline="0" dirty="0" smtClean="0"/>
          </a:p>
          <a:p>
            <a:r>
              <a:rPr lang="en-US" b="0" baseline="0" dirty="0" smtClean="0"/>
              <a:t>Our lowest measurement Peter collected is 48 inches. </a:t>
            </a:r>
          </a:p>
          <a:p>
            <a:endParaRPr lang="en-US" b="0" baseline="0" dirty="0" smtClean="0"/>
          </a:p>
          <a:p>
            <a:r>
              <a:rPr lang="en-US" b="0" baseline="0" dirty="0" smtClean="0"/>
              <a:t>Which group is shortest? Yes! Our students who are 48 inches tall are the shortest group in our class with 8 students. </a:t>
            </a:r>
          </a:p>
          <a:p>
            <a:endParaRPr lang="en-US" b="0" baseline="0" dirty="0" smtClean="0"/>
          </a:p>
          <a:p>
            <a:r>
              <a:rPr lang="en-US" b="0" baseline="0" dirty="0" smtClean="0"/>
              <a:t>Let’s try another!</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0" baseline="0" dirty="0" smtClean="0"/>
              <a:t>Read question on screen.</a:t>
            </a:r>
          </a:p>
          <a:p>
            <a:endParaRPr lang="en-US" b="0" baseline="0" dirty="0" smtClean="0"/>
          </a:p>
          <a:p>
            <a:r>
              <a:rPr lang="en-US" b="0" baseline="0" dirty="0" smtClean="0"/>
              <a:t>First we need to locate the measurement 52 inches. </a:t>
            </a:r>
          </a:p>
          <a:p>
            <a:endParaRPr lang="en-US" b="0" baseline="0" dirty="0" smtClean="0"/>
          </a:p>
          <a:p>
            <a:r>
              <a:rPr lang="en-US" b="0" baseline="0" dirty="0" smtClean="0"/>
              <a:t>Now we locate the groups that are larger than 52 inches. </a:t>
            </a:r>
          </a:p>
          <a:p>
            <a:endParaRPr lang="en-US" b="0" baseline="0" dirty="0" smtClean="0"/>
          </a:p>
          <a:p>
            <a:r>
              <a:rPr lang="en-US" b="0" baseline="0" dirty="0" smtClean="0"/>
              <a:t>Then we find the groups that are shorter than 52 inches. </a:t>
            </a:r>
          </a:p>
          <a:p>
            <a:endParaRPr lang="en-US" b="0" baseline="0" dirty="0" smtClean="0"/>
          </a:p>
          <a:p>
            <a:r>
              <a:rPr lang="en-US" b="0" baseline="0" dirty="0" smtClean="0"/>
              <a:t>Are there more who are taller or shorter than 52 inches? Yes! There are more students taller than 52 inches!</a:t>
            </a:r>
          </a:p>
          <a:p>
            <a:endParaRPr lang="en-US" b="0" baseline="0" dirty="0" smtClean="0"/>
          </a:p>
          <a:p>
            <a:r>
              <a:rPr lang="en-US" b="0" baseline="0" dirty="0" smtClean="0"/>
              <a:t>Let’s try another!</a:t>
            </a:r>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0" baseline="0" dirty="0" smtClean="0"/>
              <a:t>Read question on screen.</a:t>
            </a:r>
          </a:p>
          <a:p>
            <a:endParaRPr lang="en-US" b="0" baseline="0" dirty="0" smtClean="0"/>
          </a:p>
          <a:p>
            <a:r>
              <a:rPr lang="en-US" b="0" baseline="0" dirty="0" smtClean="0"/>
              <a:t>We can use the same strategy for this question as we did for the last one. </a:t>
            </a:r>
          </a:p>
          <a:p>
            <a:endParaRPr lang="en-US" b="0" baseline="0" dirty="0" smtClean="0"/>
          </a:p>
          <a:p>
            <a:r>
              <a:rPr lang="en-US" b="0" baseline="0" dirty="0" smtClean="0"/>
              <a:t>First we need to locate the measurement 55 inches. </a:t>
            </a:r>
          </a:p>
          <a:p>
            <a:endParaRPr lang="en-US" b="0" baseline="0" dirty="0" smtClean="0"/>
          </a:p>
          <a:p>
            <a:r>
              <a:rPr lang="en-US" b="0" baseline="0" dirty="0" smtClean="0"/>
              <a:t>Now we locate the groups that are larger than 55 inches. </a:t>
            </a:r>
          </a:p>
          <a:p>
            <a:endParaRPr lang="en-US" b="0" baseline="0" dirty="0" smtClean="0"/>
          </a:p>
          <a:p>
            <a:r>
              <a:rPr lang="en-US" b="0" baseline="0" dirty="0" smtClean="0"/>
              <a:t>Then we find the groups that are shorter than 55 inches. </a:t>
            </a:r>
          </a:p>
          <a:p>
            <a:endParaRPr lang="en-US" b="0" baseline="0" dirty="0" smtClean="0"/>
          </a:p>
          <a:p>
            <a:r>
              <a:rPr lang="en-US" b="0" baseline="0" dirty="0" smtClean="0"/>
              <a:t>Are there more who are taller or shorter than 55 inches? Yes! By counting our plots, we can see that there is the same amount of students taller than 55 inches and shorter than 55 inches!</a:t>
            </a:r>
          </a:p>
          <a:p>
            <a:endParaRPr lang="en-US" b="0" baseline="0" dirty="0" smtClean="0"/>
          </a:p>
          <a:p>
            <a:r>
              <a:rPr lang="en-US" b="0" baseline="0" dirty="0" smtClean="0"/>
              <a:t>Let’s try just one more!</a:t>
            </a:r>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0" baseline="0" dirty="0" smtClean="0"/>
              <a:t>Read question on screen.</a:t>
            </a:r>
          </a:p>
          <a:p>
            <a:endParaRPr lang="en-US" b="0" baseline="0" dirty="0" smtClean="0"/>
          </a:p>
          <a:p>
            <a:r>
              <a:rPr lang="en-US" b="0" baseline="0" dirty="0" smtClean="0"/>
              <a:t>First we need to locate the highest measurement used in Peter’s table. </a:t>
            </a:r>
          </a:p>
          <a:p>
            <a:endParaRPr lang="en-US" b="0" baseline="0" dirty="0" smtClean="0"/>
          </a:p>
          <a:p>
            <a:r>
              <a:rPr lang="en-US" b="0" baseline="0" dirty="0" smtClean="0"/>
              <a:t>Our highest measurement Peter collected is 60 inches. </a:t>
            </a:r>
          </a:p>
          <a:p>
            <a:endParaRPr lang="en-US" b="0" baseline="0" dirty="0" smtClean="0"/>
          </a:p>
          <a:p>
            <a:r>
              <a:rPr lang="en-US" b="0" baseline="0" dirty="0" smtClean="0"/>
              <a:t>Which group is tallest? Yes! Our students who are 60 inches tall are the tallest group in Peter’s class with 9 students. </a:t>
            </a:r>
          </a:p>
          <a:p>
            <a:endParaRPr lang="en-US" b="0" baseline="0" dirty="0" smtClean="0"/>
          </a:p>
          <a:p>
            <a:r>
              <a:rPr lang="en-US" b="0" baseline="0" dirty="0" smtClean="0"/>
              <a:t>When we move our data from a table and show it on a line plot, it is much easier to answer questions about that data! </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485900" y="1331892"/>
            <a:ext cx="5829300" cy="1384995"/>
          </a:xfrm>
        </p:spPr>
        <p:txBody>
          <a:bodyPr wrap="square">
            <a:spAutoFit/>
          </a:bodyPr>
          <a:lstStyle/>
          <a:p>
            <a:pPr marL="0" indent="0" algn="ctr">
              <a:buNone/>
            </a:pPr>
            <a:r>
              <a:rPr lang="en-US" sz="2800" dirty="0" smtClean="0">
                <a:solidFill>
                  <a:schemeClr val="accent5"/>
                </a:solidFill>
              </a:rPr>
              <a:t>How do you </a:t>
            </a:r>
            <a:r>
              <a:rPr lang="en-US" sz="2800" dirty="0">
                <a:solidFill>
                  <a:schemeClr val="accent5"/>
                </a:solidFill>
              </a:rPr>
              <a:t>a</a:t>
            </a:r>
            <a:r>
              <a:rPr lang="en-US" sz="2800" dirty="0" smtClean="0">
                <a:solidFill>
                  <a:schemeClr val="accent5"/>
                </a:solidFill>
              </a:rPr>
              <a:t>nswer questions from a story problem using a line plot?</a:t>
            </a:r>
            <a:endParaRPr lang="en-US" sz="2800" dirty="0">
              <a:solidFill>
                <a:schemeClr val="accent5"/>
              </a:solidFill>
            </a:endParaRPr>
          </a:p>
        </p:txBody>
      </p:sp>
      <p:sp>
        <p:nvSpPr>
          <p:cNvPr id="3" name="Text Placeholder 2"/>
          <p:cNvSpPr>
            <a:spLocks noGrp="1"/>
          </p:cNvSpPr>
          <p:nvPr>
            <p:ph type="body" sz="quarter" idx="4294967295"/>
          </p:nvPr>
        </p:nvSpPr>
        <p:spPr>
          <a:xfrm>
            <a:off x="914400" y="2971800"/>
            <a:ext cx="7315200" cy="954107"/>
          </a:xfrm>
        </p:spPr>
        <p:txBody>
          <a:bodyPr>
            <a:spAutoFit/>
          </a:bodyPr>
          <a:lstStyle/>
          <a:p>
            <a:pPr marL="0" indent="0" algn="ctr">
              <a:buNone/>
            </a:pPr>
            <a:r>
              <a:rPr lang="en-US" sz="2800" dirty="0" smtClean="0">
                <a:solidFill>
                  <a:schemeClr val="accent1"/>
                </a:solidFill>
              </a:rPr>
              <a:t>Are there more students taller than 52 inches or shorter than 52 inches?</a:t>
            </a:r>
            <a:endParaRPr lang="en-US" sz="2800" dirty="0">
              <a:solidFill>
                <a:schemeClr val="accent1"/>
              </a:solidFill>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4321"/>
                            </p:stCondLst>
                            <p:childTnLst>
                              <p:par>
                                <p:cTn id="8" presetID="1" presetClass="entr" presetSubtype="0" fill="hold" grpId="0" nodeType="afterEffect">
                                  <p:stCondLst>
                                    <p:cond delay="0"/>
                                  </p:stCondLst>
                                  <p:iterate type="lt">
                                    <p:tmAbs val="80"/>
                                  </p:iterate>
                                  <p:childTnLst>
                                    <p:set>
                                      <p:cBhvr>
                                        <p:cTn id="9"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5825" y="1333501"/>
            <a:ext cx="737235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understand data from a story problem </a:t>
            </a:r>
            <a:r>
              <a:rPr lang="en-US" sz="3600" dirty="0" smtClean="0">
                <a:solidFill>
                  <a:schemeClr val="accent1"/>
                </a:solidFill>
                <a:latin typeface="Orly's Font 2" pitchFamily="66" charset="0"/>
                <a:ea typeface="Verdana" pitchFamily="34" charset="0"/>
                <a:cs typeface="Verdana" pitchFamily="34" charset="0"/>
              </a:rPr>
              <a:t>by showing the data on a line plot.</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514350" y="1371601"/>
            <a:ext cx="81153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Peter measured the students in his class. He collected data that shows the heights he measured rounded to the nearest inch. </a:t>
            </a:r>
            <a:endParaRPr lang="en-US" sz="2800" dirty="0">
              <a:solidFill>
                <a:schemeClr val="accent1"/>
              </a:solidFill>
              <a:latin typeface="Orly's Font 2" pitchFamily="66"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274252701"/>
              </p:ext>
            </p:extLst>
          </p:nvPr>
        </p:nvGraphicFramePr>
        <p:xfrm>
          <a:off x="2880360" y="2971800"/>
          <a:ext cx="3383280" cy="2194560"/>
        </p:xfrm>
        <a:graphic>
          <a:graphicData uri="http://schemas.openxmlformats.org/drawingml/2006/table">
            <a:tbl>
              <a:tblPr firstRow="1" firstCol="1" bandRow="1">
                <a:tableStyleId>{5C22544A-7EE6-4342-B048-85BDC9FD1C3A}</a:tableStyleId>
              </a:tblPr>
              <a:tblGrid>
                <a:gridCol w="1691115"/>
                <a:gridCol w="1692165"/>
              </a:tblGrid>
              <a:tr h="731520">
                <a:tc>
                  <a:txBody>
                    <a:bodyPr/>
                    <a:lstStyle/>
                    <a:p>
                      <a:pPr marL="0" marR="0">
                        <a:lnSpc>
                          <a:spcPct val="115000"/>
                        </a:lnSpc>
                        <a:spcBef>
                          <a:spcPts val="0"/>
                        </a:spcBef>
                        <a:spcAft>
                          <a:spcPts val="0"/>
                        </a:spcAft>
                      </a:pPr>
                      <a:r>
                        <a:rPr lang="en-US" sz="1800" dirty="0">
                          <a:solidFill>
                            <a:schemeClr val="bg1"/>
                          </a:solidFill>
                          <a:effectLst/>
                          <a:latin typeface="Orly's Font 2" pitchFamily="66" charset="0"/>
                        </a:rPr>
                        <a:t>Height</a:t>
                      </a:r>
                      <a:endParaRPr lang="en-US" sz="1800" dirty="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c>
                  <a:txBody>
                    <a:bodyPr/>
                    <a:lstStyle/>
                    <a:p>
                      <a:pPr marL="0" marR="0">
                        <a:lnSpc>
                          <a:spcPct val="115000"/>
                        </a:lnSpc>
                        <a:spcBef>
                          <a:spcPts val="0"/>
                        </a:spcBef>
                        <a:spcAft>
                          <a:spcPts val="0"/>
                        </a:spcAft>
                      </a:pPr>
                      <a:r>
                        <a:rPr lang="en-US" sz="1800" dirty="0">
                          <a:solidFill>
                            <a:schemeClr val="bg1"/>
                          </a:solidFill>
                          <a:effectLst/>
                          <a:latin typeface="Orly's Font 2" pitchFamily="66" charset="0"/>
                        </a:rPr>
                        <a:t>Number of students</a:t>
                      </a:r>
                      <a:endParaRPr lang="en-US" sz="1800" dirty="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r>
              <a:tr h="365760">
                <a:tc>
                  <a:txBody>
                    <a:bodyPr/>
                    <a:lstStyle/>
                    <a:p>
                      <a:pPr marL="0" marR="0">
                        <a:lnSpc>
                          <a:spcPct val="115000"/>
                        </a:lnSpc>
                        <a:spcBef>
                          <a:spcPts val="0"/>
                        </a:spcBef>
                        <a:spcAft>
                          <a:spcPts val="0"/>
                        </a:spcAft>
                      </a:pPr>
                      <a:r>
                        <a:rPr lang="en-US" sz="1800">
                          <a:solidFill>
                            <a:schemeClr val="bg1"/>
                          </a:solidFill>
                          <a:effectLst/>
                          <a:latin typeface="Orly's Font 2" pitchFamily="66" charset="0"/>
                        </a:rPr>
                        <a:t>60 inches</a:t>
                      </a:r>
                      <a:endParaRPr lang="en-US" sz="180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c>
                  <a:txBody>
                    <a:bodyPr/>
                    <a:lstStyle/>
                    <a:p>
                      <a:pPr marL="0" marR="0">
                        <a:lnSpc>
                          <a:spcPct val="115000"/>
                        </a:lnSpc>
                        <a:spcBef>
                          <a:spcPts val="0"/>
                        </a:spcBef>
                        <a:spcAft>
                          <a:spcPts val="0"/>
                        </a:spcAft>
                      </a:pPr>
                      <a:r>
                        <a:rPr lang="en-US" sz="1800" dirty="0">
                          <a:solidFill>
                            <a:schemeClr val="bg1"/>
                          </a:solidFill>
                          <a:effectLst/>
                          <a:latin typeface="Orly's Font 2" pitchFamily="66" charset="0"/>
                        </a:rPr>
                        <a:t>9</a:t>
                      </a:r>
                      <a:endParaRPr lang="en-US" sz="1800" dirty="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r>
              <a:tr h="365760">
                <a:tc>
                  <a:txBody>
                    <a:bodyPr/>
                    <a:lstStyle/>
                    <a:p>
                      <a:pPr marL="0" marR="0">
                        <a:lnSpc>
                          <a:spcPct val="115000"/>
                        </a:lnSpc>
                        <a:spcBef>
                          <a:spcPts val="0"/>
                        </a:spcBef>
                        <a:spcAft>
                          <a:spcPts val="0"/>
                        </a:spcAft>
                      </a:pPr>
                      <a:r>
                        <a:rPr lang="en-US" sz="1800">
                          <a:solidFill>
                            <a:schemeClr val="bg1"/>
                          </a:solidFill>
                          <a:effectLst/>
                          <a:latin typeface="Orly's Font 2" pitchFamily="66" charset="0"/>
                        </a:rPr>
                        <a:t>58 inches</a:t>
                      </a:r>
                      <a:endParaRPr lang="en-US" sz="180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c>
                  <a:txBody>
                    <a:bodyPr/>
                    <a:lstStyle/>
                    <a:p>
                      <a:pPr marL="0" marR="0">
                        <a:lnSpc>
                          <a:spcPct val="115000"/>
                        </a:lnSpc>
                        <a:spcBef>
                          <a:spcPts val="0"/>
                        </a:spcBef>
                        <a:spcAft>
                          <a:spcPts val="0"/>
                        </a:spcAft>
                      </a:pPr>
                      <a:r>
                        <a:rPr lang="en-US" sz="1800" dirty="0">
                          <a:solidFill>
                            <a:schemeClr val="bg1"/>
                          </a:solidFill>
                          <a:effectLst/>
                          <a:latin typeface="Orly's Font 2" pitchFamily="66" charset="0"/>
                        </a:rPr>
                        <a:t>6</a:t>
                      </a:r>
                      <a:endParaRPr lang="en-US" sz="1800" dirty="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r>
              <a:tr h="365760">
                <a:tc>
                  <a:txBody>
                    <a:bodyPr/>
                    <a:lstStyle/>
                    <a:p>
                      <a:pPr marL="0" marR="0">
                        <a:lnSpc>
                          <a:spcPct val="115000"/>
                        </a:lnSpc>
                        <a:spcBef>
                          <a:spcPts val="0"/>
                        </a:spcBef>
                        <a:spcAft>
                          <a:spcPts val="0"/>
                        </a:spcAft>
                      </a:pPr>
                      <a:r>
                        <a:rPr lang="en-US" sz="1800">
                          <a:solidFill>
                            <a:schemeClr val="bg1"/>
                          </a:solidFill>
                          <a:effectLst/>
                          <a:latin typeface="Orly's Font 2" pitchFamily="66" charset="0"/>
                        </a:rPr>
                        <a:t>52 inches</a:t>
                      </a:r>
                      <a:endParaRPr lang="en-US" sz="180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c>
                  <a:txBody>
                    <a:bodyPr/>
                    <a:lstStyle/>
                    <a:p>
                      <a:pPr marL="0" marR="0">
                        <a:lnSpc>
                          <a:spcPct val="115000"/>
                        </a:lnSpc>
                        <a:spcBef>
                          <a:spcPts val="0"/>
                        </a:spcBef>
                        <a:spcAft>
                          <a:spcPts val="0"/>
                        </a:spcAft>
                      </a:pPr>
                      <a:r>
                        <a:rPr lang="en-US" sz="1800" dirty="0">
                          <a:solidFill>
                            <a:schemeClr val="bg1"/>
                          </a:solidFill>
                          <a:effectLst/>
                          <a:latin typeface="Orly's Font 2" pitchFamily="66" charset="0"/>
                        </a:rPr>
                        <a:t>7</a:t>
                      </a:r>
                      <a:endParaRPr lang="en-US" sz="1800" dirty="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r>
              <a:tr h="365760">
                <a:tc>
                  <a:txBody>
                    <a:bodyPr/>
                    <a:lstStyle/>
                    <a:p>
                      <a:pPr marL="0" marR="0">
                        <a:lnSpc>
                          <a:spcPct val="115000"/>
                        </a:lnSpc>
                        <a:spcBef>
                          <a:spcPts val="0"/>
                        </a:spcBef>
                        <a:spcAft>
                          <a:spcPts val="0"/>
                        </a:spcAft>
                      </a:pPr>
                      <a:r>
                        <a:rPr lang="en-US" sz="1800">
                          <a:solidFill>
                            <a:schemeClr val="bg1"/>
                          </a:solidFill>
                          <a:effectLst/>
                          <a:latin typeface="Orly's Font 2" pitchFamily="66" charset="0"/>
                        </a:rPr>
                        <a:t>48 inches</a:t>
                      </a:r>
                      <a:endParaRPr lang="en-US" sz="180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c>
                  <a:txBody>
                    <a:bodyPr/>
                    <a:lstStyle/>
                    <a:p>
                      <a:pPr marL="0" marR="0">
                        <a:lnSpc>
                          <a:spcPct val="115000"/>
                        </a:lnSpc>
                        <a:spcBef>
                          <a:spcPts val="0"/>
                        </a:spcBef>
                        <a:spcAft>
                          <a:spcPts val="0"/>
                        </a:spcAft>
                      </a:pPr>
                      <a:r>
                        <a:rPr lang="en-US" sz="1800" dirty="0">
                          <a:solidFill>
                            <a:schemeClr val="bg1"/>
                          </a:solidFill>
                          <a:effectLst/>
                          <a:latin typeface="Orly's Font 2" pitchFamily="66" charset="0"/>
                        </a:rPr>
                        <a:t>8</a:t>
                      </a:r>
                      <a:endParaRPr lang="en-US" sz="1800" dirty="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r>
            </a:tbl>
          </a:graphicData>
        </a:graphic>
      </p:graphicFrame>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8161"/>
                            </p:stCondLst>
                            <p:childTnLst>
                              <p:par>
                                <p:cTn id="8" presetID="10" presetClass="entr" presetSubtype="0" fill="hold" nodeType="after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423401195"/>
              </p:ext>
            </p:extLst>
          </p:nvPr>
        </p:nvGraphicFramePr>
        <p:xfrm>
          <a:off x="3870399" y="342900"/>
          <a:ext cx="4229101" cy="2194560"/>
        </p:xfrm>
        <a:graphic>
          <a:graphicData uri="http://schemas.openxmlformats.org/drawingml/2006/table">
            <a:tbl>
              <a:tblPr firstRow="1" firstCol="1" bandRow="1">
                <a:tableStyleId>{5C22544A-7EE6-4342-B048-85BDC9FD1C3A}</a:tableStyleId>
              </a:tblPr>
              <a:tblGrid>
                <a:gridCol w="1600201"/>
                <a:gridCol w="2628900"/>
              </a:tblGrid>
              <a:tr h="731520">
                <a:tc>
                  <a:txBody>
                    <a:bodyPr/>
                    <a:lstStyle/>
                    <a:p>
                      <a:pPr marL="0" marR="0">
                        <a:lnSpc>
                          <a:spcPct val="115000"/>
                        </a:lnSpc>
                        <a:spcBef>
                          <a:spcPts val="0"/>
                        </a:spcBef>
                        <a:spcAft>
                          <a:spcPts val="0"/>
                        </a:spcAft>
                      </a:pPr>
                      <a:r>
                        <a:rPr lang="en-US" sz="1800" dirty="0">
                          <a:solidFill>
                            <a:schemeClr val="bg1"/>
                          </a:solidFill>
                          <a:effectLst/>
                          <a:latin typeface="Orly's Font 2" pitchFamily="66" charset="0"/>
                        </a:rPr>
                        <a:t>Height</a:t>
                      </a:r>
                      <a:endParaRPr lang="en-US" sz="1800" dirty="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c>
                  <a:txBody>
                    <a:bodyPr/>
                    <a:lstStyle/>
                    <a:p>
                      <a:pPr marL="0" marR="0">
                        <a:lnSpc>
                          <a:spcPct val="115000"/>
                        </a:lnSpc>
                        <a:spcBef>
                          <a:spcPts val="0"/>
                        </a:spcBef>
                        <a:spcAft>
                          <a:spcPts val="0"/>
                        </a:spcAft>
                      </a:pPr>
                      <a:r>
                        <a:rPr lang="en-US" sz="1800" dirty="0">
                          <a:solidFill>
                            <a:schemeClr val="bg1"/>
                          </a:solidFill>
                          <a:effectLst/>
                          <a:latin typeface="Orly's Font 2" pitchFamily="66" charset="0"/>
                        </a:rPr>
                        <a:t>Number of students</a:t>
                      </a:r>
                      <a:endParaRPr lang="en-US" sz="1800" dirty="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r>
              <a:tr h="365760">
                <a:tc>
                  <a:txBody>
                    <a:bodyPr/>
                    <a:lstStyle/>
                    <a:p>
                      <a:pPr marL="0" marR="0">
                        <a:lnSpc>
                          <a:spcPct val="115000"/>
                        </a:lnSpc>
                        <a:spcBef>
                          <a:spcPts val="0"/>
                        </a:spcBef>
                        <a:spcAft>
                          <a:spcPts val="0"/>
                        </a:spcAft>
                      </a:pPr>
                      <a:r>
                        <a:rPr lang="en-US" sz="1800">
                          <a:solidFill>
                            <a:schemeClr val="bg1"/>
                          </a:solidFill>
                          <a:effectLst/>
                          <a:latin typeface="Orly's Font 2" pitchFamily="66" charset="0"/>
                        </a:rPr>
                        <a:t>60 inches</a:t>
                      </a:r>
                      <a:endParaRPr lang="en-US" sz="180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c>
                  <a:txBody>
                    <a:bodyPr/>
                    <a:lstStyle/>
                    <a:p>
                      <a:pPr marL="0" marR="0" algn="ctr">
                        <a:lnSpc>
                          <a:spcPct val="115000"/>
                        </a:lnSpc>
                        <a:spcBef>
                          <a:spcPts val="0"/>
                        </a:spcBef>
                        <a:spcAft>
                          <a:spcPts val="0"/>
                        </a:spcAft>
                      </a:pPr>
                      <a:r>
                        <a:rPr lang="en-US" sz="1800" dirty="0">
                          <a:solidFill>
                            <a:schemeClr val="bg1"/>
                          </a:solidFill>
                          <a:effectLst/>
                          <a:latin typeface="Orly's Font 2" pitchFamily="66" charset="0"/>
                        </a:rPr>
                        <a:t>9</a:t>
                      </a:r>
                      <a:endParaRPr lang="en-US" sz="1800" dirty="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r>
              <a:tr h="365760">
                <a:tc>
                  <a:txBody>
                    <a:bodyPr/>
                    <a:lstStyle/>
                    <a:p>
                      <a:pPr marL="0" marR="0">
                        <a:lnSpc>
                          <a:spcPct val="115000"/>
                        </a:lnSpc>
                        <a:spcBef>
                          <a:spcPts val="0"/>
                        </a:spcBef>
                        <a:spcAft>
                          <a:spcPts val="0"/>
                        </a:spcAft>
                      </a:pPr>
                      <a:r>
                        <a:rPr lang="en-US" sz="1800">
                          <a:solidFill>
                            <a:schemeClr val="bg1"/>
                          </a:solidFill>
                          <a:effectLst/>
                          <a:latin typeface="Orly's Font 2" pitchFamily="66" charset="0"/>
                        </a:rPr>
                        <a:t>58 inches</a:t>
                      </a:r>
                      <a:endParaRPr lang="en-US" sz="180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c>
                  <a:txBody>
                    <a:bodyPr/>
                    <a:lstStyle/>
                    <a:p>
                      <a:pPr marL="0" marR="0" algn="ctr">
                        <a:lnSpc>
                          <a:spcPct val="115000"/>
                        </a:lnSpc>
                        <a:spcBef>
                          <a:spcPts val="0"/>
                        </a:spcBef>
                        <a:spcAft>
                          <a:spcPts val="0"/>
                        </a:spcAft>
                      </a:pPr>
                      <a:r>
                        <a:rPr lang="en-US" sz="1800" dirty="0">
                          <a:solidFill>
                            <a:schemeClr val="bg1"/>
                          </a:solidFill>
                          <a:effectLst/>
                          <a:latin typeface="Orly's Font 2" pitchFamily="66" charset="0"/>
                        </a:rPr>
                        <a:t>6</a:t>
                      </a:r>
                      <a:endParaRPr lang="en-US" sz="1800" dirty="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r>
              <a:tr h="365760">
                <a:tc>
                  <a:txBody>
                    <a:bodyPr/>
                    <a:lstStyle/>
                    <a:p>
                      <a:pPr marL="0" marR="0">
                        <a:lnSpc>
                          <a:spcPct val="115000"/>
                        </a:lnSpc>
                        <a:spcBef>
                          <a:spcPts val="0"/>
                        </a:spcBef>
                        <a:spcAft>
                          <a:spcPts val="0"/>
                        </a:spcAft>
                      </a:pPr>
                      <a:r>
                        <a:rPr lang="en-US" sz="1800">
                          <a:solidFill>
                            <a:schemeClr val="bg1"/>
                          </a:solidFill>
                          <a:effectLst/>
                          <a:latin typeface="Orly's Font 2" pitchFamily="66" charset="0"/>
                        </a:rPr>
                        <a:t>52 inches</a:t>
                      </a:r>
                      <a:endParaRPr lang="en-US" sz="180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c>
                  <a:txBody>
                    <a:bodyPr/>
                    <a:lstStyle/>
                    <a:p>
                      <a:pPr marL="0" marR="0" algn="ctr">
                        <a:lnSpc>
                          <a:spcPct val="115000"/>
                        </a:lnSpc>
                        <a:spcBef>
                          <a:spcPts val="0"/>
                        </a:spcBef>
                        <a:spcAft>
                          <a:spcPts val="0"/>
                        </a:spcAft>
                      </a:pPr>
                      <a:r>
                        <a:rPr lang="en-US" sz="1800" dirty="0">
                          <a:solidFill>
                            <a:schemeClr val="bg1"/>
                          </a:solidFill>
                          <a:effectLst/>
                          <a:latin typeface="Orly's Font 2" pitchFamily="66" charset="0"/>
                        </a:rPr>
                        <a:t>7</a:t>
                      </a:r>
                      <a:endParaRPr lang="en-US" sz="1800" dirty="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r>
              <a:tr h="365760">
                <a:tc>
                  <a:txBody>
                    <a:bodyPr/>
                    <a:lstStyle/>
                    <a:p>
                      <a:pPr marL="0" marR="0">
                        <a:lnSpc>
                          <a:spcPct val="115000"/>
                        </a:lnSpc>
                        <a:spcBef>
                          <a:spcPts val="0"/>
                        </a:spcBef>
                        <a:spcAft>
                          <a:spcPts val="0"/>
                        </a:spcAft>
                      </a:pPr>
                      <a:r>
                        <a:rPr lang="en-US" sz="1800">
                          <a:solidFill>
                            <a:schemeClr val="bg1"/>
                          </a:solidFill>
                          <a:effectLst/>
                          <a:latin typeface="Orly's Font 2" pitchFamily="66" charset="0"/>
                        </a:rPr>
                        <a:t>48 inches</a:t>
                      </a:r>
                      <a:endParaRPr lang="en-US" sz="180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c>
                  <a:txBody>
                    <a:bodyPr/>
                    <a:lstStyle/>
                    <a:p>
                      <a:pPr marL="0" marR="0" algn="ctr">
                        <a:lnSpc>
                          <a:spcPct val="115000"/>
                        </a:lnSpc>
                        <a:spcBef>
                          <a:spcPts val="0"/>
                        </a:spcBef>
                        <a:spcAft>
                          <a:spcPts val="0"/>
                        </a:spcAft>
                      </a:pPr>
                      <a:r>
                        <a:rPr lang="en-US" sz="1800" dirty="0">
                          <a:solidFill>
                            <a:schemeClr val="bg1"/>
                          </a:solidFill>
                          <a:effectLst/>
                          <a:latin typeface="Orly's Font 2" pitchFamily="66" charset="0"/>
                        </a:rPr>
                        <a:t>8</a:t>
                      </a:r>
                      <a:endParaRPr lang="en-US" sz="1800" dirty="0">
                        <a:solidFill>
                          <a:schemeClr val="bg1"/>
                        </a:solidFill>
                        <a:effectLst/>
                        <a:latin typeface="Orly's Font 2" pitchFamily="66" charset="0"/>
                        <a:ea typeface="Calibri"/>
                        <a:cs typeface="Times New Roman"/>
                      </a:endParaRPr>
                    </a:p>
                  </a:txBody>
                  <a:tcPr marL="68580" marR="68580" marT="0" marB="0">
                    <a:solidFill>
                      <a:schemeClr val="accent6">
                        <a:lumMod val="75000"/>
                      </a:schemeClr>
                    </a:solidFill>
                  </a:tcPr>
                </a:tc>
              </a:tr>
            </a:tbl>
          </a:graphicData>
        </a:graphic>
      </p:graphicFrame>
      <p:grpSp>
        <p:nvGrpSpPr>
          <p:cNvPr id="8" name="Group 7"/>
          <p:cNvGrpSpPr/>
          <p:nvPr/>
        </p:nvGrpSpPr>
        <p:grpSpPr>
          <a:xfrm>
            <a:off x="806269" y="4213845"/>
            <a:ext cx="6766560" cy="731520"/>
            <a:chOff x="324867" y="4241599"/>
            <a:chExt cx="5942637" cy="627331"/>
          </a:xfrm>
        </p:grpSpPr>
        <p:grpSp>
          <p:nvGrpSpPr>
            <p:cNvPr id="9" name="Group 8"/>
            <p:cNvGrpSpPr/>
            <p:nvPr/>
          </p:nvGrpSpPr>
          <p:grpSpPr>
            <a:xfrm>
              <a:off x="324867" y="4257675"/>
              <a:ext cx="5942637" cy="611255"/>
              <a:chOff x="324867" y="4257675"/>
              <a:chExt cx="5942637" cy="611255"/>
            </a:xfrm>
          </p:grpSpPr>
          <p:grpSp>
            <p:nvGrpSpPr>
              <p:cNvPr id="11" name="Group 10"/>
              <p:cNvGrpSpPr/>
              <p:nvPr/>
            </p:nvGrpSpPr>
            <p:grpSpPr>
              <a:xfrm>
                <a:off x="324867" y="4334129"/>
                <a:ext cx="5942637" cy="534801"/>
                <a:chOff x="115263" y="4328800"/>
                <a:chExt cx="5942637" cy="534801"/>
              </a:xfrm>
            </p:grpSpPr>
            <p:grpSp>
              <p:nvGrpSpPr>
                <p:cNvPr id="13" name="Group 12"/>
                <p:cNvGrpSpPr/>
                <p:nvPr/>
              </p:nvGrpSpPr>
              <p:grpSpPr>
                <a:xfrm>
                  <a:off x="115263" y="4328800"/>
                  <a:ext cx="5942637" cy="257802"/>
                  <a:chOff x="228600" y="4452371"/>
                  <a:chExt cx="9036740" cy="257802"/>
                </a:xfrm>
              </p:grpSpPr>
              <p:grpSp>
                <p:nvGrpSpPr>
                  <p:cNvPr id="37" name="Group 36"/>
                  <p:cNvGrpSpPr/>
                  <p:nvPr/>
                </p:nvGrpSpPr>
                <p:grpSpPr>
                  <a:xfrm>
                    <a:off x="228600" y="4457700"/>
                    <a:ext cx="9036740" cy="252473"/>
                    <a:chOff x="354519" y="3526308"/>
                    <a:chExt cx="9036740" cy="252473"/>
                  </a:xfrm>
                </p:grpSpPr>
                <p:cxnSp>
                  <p:nvCxnSpPr>
                    <p:cNvPr id="42" name="Straight Arrow Connector 41"/>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25523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300741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34624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391753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710296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437260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48276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528272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5737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619284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66479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75580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801308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84681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8" name="Straight Connector 37"/>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1061253"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1516315"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197137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476714" y="4571245"/>
                  <a:ext cx="37221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46</a:t>
                  </a:r>
                </a:p>
              </p:txBody>
            </p:sp>
            <p:sp>
              <p:nvSpPr>
                <p:cNvPr id="16" name="TextBox 15"/>
                <p:cNvSpPr txBox="1"/>
                <p:nvPr/>
              </p:nvSpPr>
              <p:spPr>
                <a:xfrm>
                  <a:off x="783180" y="4586602"/>
                  <a:ext cx="35779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47</a:t>
                  </a:r>
                </a:p>
              </p:txBody>
            </p:sp>
            <p:sp>
              <p:nvSpPr>
                <p:cNvPr id="17" name="TextBox 16"/>
                <p:cNvSpPr txBox="1"/>
                <p:nvPr/>
              </p:nvSpPr>
              <p:spPr>
                <a:xfrm>
                  <a:off x="1078424" y="4586602"/>
                  <a:ext cx="36580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48</a:t>
                  </a:r>
                </a:p>
              </p:txBody>
            </p:sp>
            <p:sp>
              <p:nvSpPr>
                <p:cNvPr id="18" name="TextBox 17"/>
                <p:cNvSpPr txBox="1"/>
                <p:nvPr/>
              </p:nvSpPr>
              <p:spPr>
                <a:xfrm>
                  <a:off x="1380081" y="4586602"/>
                  <a:ext cx="36099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49</a:t>
                  </a:r>
                </a:p>
              </p:txBody>
            </p:sp>
            <p:sp>
              <p:nvSpPr>
                <p:cNvPr id="19" name="TextBox 18"/>
                <p:cNvSpPr txBox="1"/>
                <p:nvPr/>
              </p:nvSpPr>
              <p:spPr>
                <a:xfrm>
                  <a:off x="1662501" y="4586602"/>
                  <a:ext cx="39466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50</a:t>
                  </a:r>
                </a:p>
              </p:txBody>
            </p:sp>
            <p:sp>
              <p:nvSpPr>
                <p:cNvPr id="20" name="TextBox 19"/>
                <p:cNvSpPr txBox="1"/>
                <p:nvPr/>
              </p:nvSpPr>
              <p:spPr>
                <a:xfrm>
                  <a:off x="1989806"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51</a:t>
                  </a:r>
                </a:p>
              </p:txBody>
            </p:sp>
            <p:sp>
              <p:nvSpPr>
                <p:cNvPr id="21" name="TextBox 20"/>
                <p:cNvSpPr txBox="1"/>
                <p:nvPr/>
              </p:nvSpPr>
              <p:spPr>
                <a:xfrm>
                  <a:off x="2267417" y="4586601"/>
                  <a:ext cx="38183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52</a:t>
                  </a:r>
                </a:p>
              </p:txBody>
            </p:sp>
            <p:sp>
              <p:nvSpPr>
                <p:cNvPr id="22" name="TextBox 21"/>
                <p:cNvSpPr txBox="1"/>
                <p:nvPr/>
              </p:nvSpPr>
              <p:spPr>
                <a:xfrm>
                  <a:off x="2565868" y="4586602"/>
                  <a:ext cx="38343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53</a:t>
                  </a:r>
                </a:p>
              </p:txBody>
            </p:sp>
            <p:sp>
              <p:nvSpPr>
                <p:cNvPr id="23" name="TextBox 22"/>
                <p:cNvSpPr txBox="1"/>
                <p:nvPr/>
              </p:nvSpPr>
              <p:spPr>
                <a:xfrm>
                  <a:off x="2869929" y="4586602"/>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54</a:t>
                  </a:r>
                </a:p>
              </p:txBody>
            </p:sp>
            <p:sp>
              <p:nvSpPr>
                <p:cNvPr id="24" name="TextBox 23"/>
                <p:cNvSpPr txBox="1"/>
                <p:nvPr/>
              </p:nvSpPr>
              <p:spPr>
                <a:xfrm>
                  <a:off x="3162769" y="4586602"/>
                  <a:ext cx="38664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55</a:t>
                  </a:r>
                </a:p>
              </p:txBody>
            </p:sp>
            <p:sp>
              <p:nvSpPr>
                <p:cNvPr id="25" name="TextBox 24"/>
                <p:cNvSpPr txBox="1"/>
                <p:nvPr/>
              </p:nvSpPr>
              <p:spPr>
                <a:xfrm>
                  <a:off x="3462822" y="4586602"/>
                  <a:ext cx="38504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56</a:t>
                  </a:r>
                </a:p>
              </p:txBody>
            </p:sp>
            <p:sp>
              <p:nvSpPr>
                <p:cNvPr id="26" name="TextBox 25"/>
                <p:cNvSpPr txBox="1"/>
                <p:nvPr/>
              </p:nvSpPr>
              <p:spPr>
                <a:xfrm>
                  <a:off x="3769288" y="4586602"/>
                  <a:ext cx="37061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57</a:t>
                  </a:r>
                </a:p>
              </p:txBody>
            </p:sp>
            <p:sp>
              <p:nvSpPr>
                <p:cNvPr id="27" name="TextBox 26"/>
                <p:cNvSpPr txBox="1"/>
                <p:nvPr/>
              </p:nvSpPr>
              <p:spPr>
                <a:xfrm>
                  <a:off x="4064532" y="4586602"/>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58</a:t>
                  </a:r>
                </a:p>
              </p:txBody>
            </p:sp>
            <p:sp>
              <p:nvSpPr>
                <p:cNvPr id="28" name="TextBox 27"/>
                <p:cNvSpPr txBox="1"/>
                <p:nvPr/>
              </p:nvSpPr>
              <p:spPr>
                <a:xfrm>
                  <a:off x="4366189" y="4586602"/>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59</a:t>
                  </a:r>
                </a:p>
              </p:txBody>
            </p:sp>
            <p:sp>
              <p:nvSpPr>
                <p:cNvPr id="29" name="TextBox 28"/>
                <p:cNvSpPr txBox="1"/>
                <p:nvPr/>
              </p:nvSpPr>
              <p:spPr>
                <a:xfrm>
                  <a:off x="4655823" y="4586602"/>
                  <a:ext cx="3930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60</a:t>
                  </a:r>
                </a:p>
              </p:txBody>
            </p:sp>
            <p:sp>
              <p:nvSpPr>
                <p:cNvPr id="30" name="TextBox 29"/>
                <p:cNvSpPr txBox="1"/>
                <p:nvPr/>
              </p:nvSpPr>
              <p:spPr>
                <a:xfrm>
                  <a:off x="496148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61</a:t>
                  </a:r>
                </a:p>
              </p:txBody>
            </p:sp>
            <p:sp>
              <p:nvSpPr>
                <p:cNvPr id="31" name="TextBox 30"/>
                <p:cNvSpPr txBox="1"/>
                <p:nvPr/>
              </p:nvSpPr>
              <p:spPr>
                <a:xfrm>
                  <a:off x="5260739" y="4586602"/>
                  <a:ext cx="3802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62</a:t>
                  </a:r>
                </a:p>
              </p:txBody>
            </p:sp>
            <p:sp>
              <p:nvSpPr>
                <p:cNvPr id="32" name="TextBox 31"/>
                <p:cNvSpPr txBox="1"/>
                <p:nvPr/>
              </p:nvSpPr>
              <p:spPr>
                <a:xfrm>
                  <a:off x="5559989" y="4586602"/>
                  <a:ext cx="38183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63</a:t>
                  </a:r>
                </a:p>
              </p:txBody>
            </p:sp>
            <p:sp>
              <p:nvSpPr>
                <p:cNvPr id="14" name="TextBox 13"/>
                <p:cNvSpPr txBox="1"/>
                <p:nvPr/>
              </p:nvSpPr>
              <p:spPr>
                <a:xfrm>
                  <a:off x="208318" y="4571246"/>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45</a:t>
                  </a:r>
                </a:p>
              </p:txBody>
            </p:sp>
          </p:grpSp>
          <p:sp>
            <p:nvSpPr>
              <p:cNvPr id="12" name="Rectangle 11"/>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0" name="Rectangle 9"/>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63" name="Shape 481"/>
          <p:cNvSpPr/>
          <p:nvPr/>
        </p:nvSpPr>
        <p:spPr>
          <a:xfrm>
            <a:off x="2019791" y="4145077"/>
            <a:ext cx="182880" cy="182880"/>
          </a:xfrm>
          <a:prstGeom prst="rect">
            <a:avLst/>
          </a:prstGeom>
          <a:blipFill>
            <a:blip r:embed="rId3"/>
            <a:stretch>
              <a:fillRect/>
            </a:stretch>
          </a:blipFill>
        </p:spPr>
      </p:sp>
      <p:sp>
        <p:nvSpPr>
          <p:cNvPr id="64" name="Text Placeholder 2"/>
          <p:cNvSpPr txBox="1">
            <a:spLocks/>
          </p:cNvSpPr>
          <p:nvPr/>
        </p:nvSpPr>
        <p:spPr bwMode="auto">
          <a:xfrm>
            <a:off x="606920" y="4927458"/>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Student Height in Inches</a:t>
            </a:r>
            <a:endParaRPr lang="en-US" sz="1800" dirty="0">
              <a:solidFill>
                <a:schemeClr val="accent1"/>
              </a:solidFill>
              <a:latin typeface="Orly's Font 2" pitchFamily="66" charset="0"/>
            </a:endParaRPr>
          </a:p>
        </p:txBody>
      </p:sp>
      <p:cxnSp>
        <p:nvCxnSpPr>
          <p:cNvPr id="65" name="Straight Arrow Connector 64"/>
          <p:cNvCxnSpPr/>
          <p:nvPr/>
        </p:nvCxnSpPr>
        <p:spPr>
          <a:xfrm flipH="1">
            <a:off x="2111231" y="2423160"/>
            <a:ext cx="3046396" cy="2045785"/>
          </a:xfrm>
          <a:prstGeom prst="straightConnector1">
            <a:avLst/>
          </a:prstGeom>
          <a:ln w="762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3876383" y="2102279"/>
            <a:ext cx="4200413" cy="457200"/>
          </a:xfrm>
          <a:prstGeom prst="rect">
            <a:avLst/>
          </a:prstGeom>
          <a:noFill/>
          <a:ln w="76200">
            <a:solidFill>
              <a:srgbClr val="DD4F2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 name="Shape 481"/>
          <p:cNvSpPr/>
          <p:nvPr/>
        </p:nvSpPr>
        <p:spPr>
          <a:xfrm>
            <a:off x="2019791" y="3962197"/>
            <a:ext cx="182880" cy="182880"/>
          </a:xfrm>
          <a:prstGeom prst="rect">
            <a:avLst/>
          </a:prstGeom>
          <a:blipFill>
            <a:blip r:embed="rId3"/>
            <a:stretch>
              <a:fillRect/>
            </a:stretch>
          </a:blipFill>
        </p:spPr>
      </p:sp>
      <p:sp>
        <p:nvSpPr>
          <p:cNvPr id="74" name="Shape 481"/>
          <p:cNvSpPr/>
          <p:nvPr/>
        </p:nvSpPr>
        <p:spPr>
          <a:xfrm>
            <a:off x="2019790" y="3779317"/>
            <a:ext cx="182880" cy="182880"/>
          </a:xfrm>
          <a:prstGeom prst="rect">
            <a:avLst/>
          </a:prstGeom>
          <a:blipFill>
            <a:blip r:embed="rId3"/>
            <a:stretch>
              <a:fillRect/>
            </a:stretch>
          </a:blipFill>
        </p:spPr>
      </p:sp>
      <p:sp>
        <p:nvSpPr>
          <p:cNvPr id="75" name="Shape 481"/>
          <p:cNvSpPr/>
          <p:nvPr/>
        </p:nvSpPr>
        <p:spPr>
          <a:xfrm>
            <a:off x="2019791" y="3591034"/>
            <a:ext cx="182880" cy="182880"/>
          </a:xfrm>
          <a:prstGeom prst="rect">
            <a:avLst/>
          </a:prstGeom>
          <a:blipFill>
            <a:blip r:embed="rId3"/>
            <a:stretch>
              <a:fillRect/>
            </a:stretch>
          </a:blipFill>
        </p:spPr>
      </p:sp>
      <p:sp>
        <p:nvSpPr>
          <p:cNvPr id="76" name="Shape 481"/>
          <p:cNvSpPr/>
          <p:nvPr/>
        </p:nvSpPr>
        <p:spPr>
          <a:xfrm>
            <a:off x="2019790" y="3408154"/>
            <a:ext cx="182880" cy="182880"/>
          </a:xfrm>
          <a:prstGeom prst="rect">
            <a:avLst/>
          </a:prstGeom>
          <a:blipFill>
            <a:blip r:embed="rId3"/>
            <a:stretch>
              <a:fillRect/>
            </a:stretch>
          </a:blipFill>
        </p:spPr>
      </p:sp>
      <p:sp>
        <p:nvSpPr>
          <p:cNvPr id="77" name="Shape 481"/>
          <p:cNvSpPr/>
          <p:nvPr/>
        </p:nvSpPr>
        <p:spPr>
          <a:xfrm>
            <a:off x="2019790" y="3225274"/>
            <a:ext cx="182880" cy="182880"/>
          </a:xfrm>
          <a:prstGeom prst="rect">
            <a:avLst/>
          </a:prstGeom>
          <a:blipFill>
            <a:blip r:embed="rId3"/>
            <a:stretch>
              <a:fillRect/>
            </a:stretch>
          </a:blipFill>
        </p:spPr>
      </p:sp>
      <p:sp>
        <p:nvSpPr>
          <p:cNvPr id="78" name="Shape 481"/>
          <p:cNvSpPr/>
          <p:nvPr/>
        </p:nvSpPr>
        <p:spPr>
          <a:xfrm>
            <a:off x="2019790" y="3042394"/>
            <a:ext cx="182880" cy="182880"/>
          </a:xfrm>
          <a:prstGeom prst="rect">
            <a:avLst/>
          </a:prstGeom>
          <a:blipFill>
            <a:blip r:embed="rId3"/>
            <a:stretch>
              <a:fillRect/>
            </a:stretch>
          </a:blipFill>
        </p:spPr>
      </p:sp>
      <p:sp>
        <p:nvSpPr>
          <p:cNvPr id="79" name="Shape 481"/>
          <p:cNvSpPr/>
          <p:nvPr/>
        </p:nvSpPr>
        <p:spPr>
          <a:xfrm>
            <a:off x="2019790" y="2859514"/>
            <a:ext cx="182880" cy="182880"/>
          </a:xfrm>
          <a:prstGeom prst="rect">
            <a:avLst/>
          </a:prstGeom>
          <a:blipFill>
            <a:blip r:embed="rId3"/>
            <a:stretch>
              <a:fillRect/>
            </a:stretch>
          </a:blipFill>
        </p:spPr>
      </p:sp>
      <p:sp>
        <p:nvSpPr>
          <p:cNvPr id="81" name="Rectangle 80"/>
          <p:cNvSpPr/>
          <p:nvPr/>
        </p:nvSpPr>
        <p:spPr>
          <a:xfrm>
            <a:off x="3893269" y="1729893"/>
            <a:ext cx="4200413" cy="457200"/>
          </a:xfrm>
          <a:prstGeom prst="rect">
            <a:avLst/>
          </a:prstGeom>
          <a:noFill/>
          <a:ln w="76200">
            <a:solidFill>
              <a:srgbClr val="DD4F2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82" name="Straight Arrow Connector 81"/>
          <p:cNvCxnSpPr/>
          <p:nvPr/>
        </p:nvCxnSpPr>
        <p:spPr>
          <a:xfrm flipH="1">
            <a:off x="3474199" y="2102279"/>
            <a:ext cx="1362968" cy="2396996"/>
          </a:xfrm>
          <a:prstGeom prst="straightConnector1">
            <a:avLst/>
          </a:prstGeom>
          <a:ln w="762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85" name="Shape 481"/>
          <p:cNvSpPr/>
          <p:nvPr/>
        </p:nvSpPr>
        <p:spPr>
          <a:xfrm>
            <a:off x="3382759" y="4145077"/>
            <a:ext cx="182880" cy="182880"/>
          </a:xfrm>
          <a:prstGeom prst="rect">
            <a:avLst/>
          </a:prstGeom>
          <a:blipFill>
            <a:blip r:embed="rId3"/>
            <a:stretch>
              <a:fillRect/>
            </a:stretch>
          </a:blipFill>
        </p:spPr>
      </p:sp>
      <p:sp>
        <p:nvSpPr>
          <p:cNvPr id="86" name="Shape 481"/>
          <p:cNvSpPr/>
          <p:nvPr/>
        </p:nvSpPr>
        <p:spPr>
          <a:xfrm>
            <a:off x="3382759" y="3956467"/>
            <a:ext cx="182880" cy="182880"/>
          </a:xfrm>
          <a:prstGeom prst="rect">
            <a:avLst/>
          </a:prstGeom>
          <a:blipFill>
            <a:blip r:embed="rId3"/>
            <a:stretch>
              <a:fillRect/>
            </a:stretch>
          </a:blipFill>
        </p:spPr>
      </p:sp>
      <p:sp>
        <p:nvSpPr>
          <p:cNvPr id="87" name="Shape 481"/>
          <p:cNvSpPr/>
          <p:nvPr/>
        </p:nvSpPr>
        <p:spPr>
          <a:xfrm>
            <a:off x="3382759" y="3784829"/>
            <a:ext cx="182880" cy="182880"/>
          </a:xfrm>
          <a:prstGeom prst="rect">
            <a:avLst/>
          </a:prstGeom>
          <a:blipFill>
            <a:blip r:embed="rId3"/>
            <a:stretch>
              <a:fillRect/>
            </a:stretch>
          </a:blipFill>
        </p:spPr>
      </p:sp>
      <p:sp>
        <p:nvSpPr>
          <p:cNvPr id="88" name="Shape 481"/>
          <p:cNvSpPr/>
          <p:nvPr/>
        </p:nvSpPr>
        <p:spPr>
          <a:xfrm>
            <a:off x="3382759" y="3607461"/>
            <a:ext cx="182880" cy="182880"/>
          </a:xfrm>
          <a:prstGeom prst="rect">
            <a:avLst/>
          </a:prstGeom>
          <a:blipFill>
            <a:blip r:embed="rId3"/>
            <a:stretch>
              <a:fillRect/>
            </a:stretch>
          </a:blipFill>
        </p:spPr>
      </p:sp>
      <p:sp>
        <p:nvSpPr>
          <p:cNvPr id="89" name="Shape 481"/>
          <p:cNvSpPr/>
          <p:nvPr/>
        </p:nvSpPr>
        <p:spPr>
          <a:xfrm>
            <a:off x="3382759" y="3424581"/>
            <a:ext cx="182880" cy="182880"/>
          </a:xfrm>
          <a:prstGeom prst="rect">
            <a:avLst/>
          </a:prstGeom>
          <a:blipFill>
            <a:blip r:embed="rId3"/>
            <a:stretch>
              <a:fillRect/>
            </a:stretch>
          </a:blipFill>
        </p:spPr>
      </p:sp>
      <p:sp>
        <p:nvSpPr>
          <p:cNvPr id="90" name="Shape 481"/>
          <p:cNvSpPr/>
          <p:nvPr/>
        </p:nvSpPr>
        <p:spPr>
          <a:xfrm>
            <a:off x="3382759" y="3241701"/>
            <a:ext cx="182880" cy="182880"/>
          </a:xfrm>
          <a:prstGeom prst="rect">
            <a:avLst/>
          </a:prstGeom>
          <a:blipFill>
            <a:blip r:embed="rId3"/>
            <a:stretch>
              <a:fillRect/>
            </a:stretch>
          </a:blipFill>
        </p:spPr>
      </p:sp>
      <p:sp>
        <p:nvSpPr>
          <p:cNvPr id="91" name="Shape 481"/>
          <p:cNvSpPr/>
          <p:nvPr/>
        </p:nvSpPr>
        <p:spPr>
          <a:xfrm>
            <a:off x="3382759" y="3064333"/>
            <a:ext cx="182880" cy="182880"/>
          </a:xfrm>
          <a:prstGeom prst="rect">
            <a:avLst/>
          </a:prstGeom>
          <a:blipFill>
            <a:blip r:embed="rId3"/>
            <a:stretch>
              <a:fillRect/>
            </a:stretch>
          </a:blipFill>
        </p:spPr>
      </p:sp>
      <p:sp>
        <p:nvSpPr>
          <p:cNvPr id="92" name="Rectangle 91"/>
          <p:cNvSpPr/>
          <p:nvPr/>
        </p:nvSpPr>
        <p:spPr>
          <a:xfrm>
            <a:off x="3876153" y="1412450"/>
            <a:ext cx="4200413" cy="457200"/>
          </a:xfrm>
          <a:prstGeom prst="rect">
            <a:avLst/>
          </a:prstGeom>
          <a:noFill/>
          <a:ln w="76200">
            <a:solidFill>
              <a:srgbClr val="DD4F2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93" name="Straight Arrow Connector 92"/>
          <p:cNvCxnSpPr/>
          <p:nvPr/>
        </p:nvCxnSpPr>
        <p:spPr>
          <a:xfrm>
            <a:off x="5155571" y="1661016"/>
            <a:ext cx="363080" cy="2801715"/>
          </a:xfrm>
          <a:prstGeom prst="straightConnector1">
            <a:avLst/>
          </a:prstGeom>
          <a:ln w="762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95" name="Shape 481"/>
          <p:cNvSpPr/>
          <p:nvPr/>
        </p:nvSpPr>
        <p:spPr>
          <a:xfrm>
            <a:off x="5427211" y="4138863"/>
            <a:ext cx="182880" cy="182880"/>
          </a:xfrm>
          <a:prstGeom prst="rect">
            <a:avLst/>
          </a:prstGeom>
          <a:blipFill>
            <a:blip r:embed="rId3"/>
            <a:stretch>
              <a:fillRect/>
            </a:stretch>
          </a:blipFill>
        </p:spPr>
      </p:sp>
      <p:sp>
        <p:nvSpPr>
          <p:cNvPr id="96" name="Shape 481"/>
          <p:cNvSpPr/>
          <p:nvPr/>
        </p:nvSpPr>
        <p:spPr>
          <a:xfrm>
            <a:off x="5427211" y="3956467"/>
            <a:ext cx="182880" cy="182880"/>
          </a:xfrm>
          <a:prstGeom prst="rect">
            <a:avLst/>
          </a:prstGeom>
          <a:blipFill>
            <a:blip r:embed="rId3"/>
            <a:stretch>
              <a:fillRect/>
            </a:stretch>
          </a:blipFill>
        </p:spPr>
      </p:sp>
      <p:sp>
        <p:nvSpPr>
          <p:cNvPr id="97" name="Shape 481"/>
          <p:cNvSpPr/>
          <p:nvPr/>
        </p:nvSpPr>
        <p:spPr>
          <a:xfrm>
            <a:off x="5427211" y="3773587"/>
            <a:ext cx="182880" cy="182880"/>
          </a:xfrm>
          <a:prstGeom prst="rect">
            <a:avLst/>
          </a:prstGeom>
          <a:blipFill>
            <a:blip r:embed="rId3"/>
            <a:stretch>
              <a:fillRect/>
            </a:stretch>
          </a:blipFill>
        </p:spPr>
      </p:sp>
      <p:sp>
        <p:nvSpPr>
          <p:cNvPr id="98" name="Shape 481"/>
          <p:cNvSpPr/>
          <p:nvPr/>
        </p:nvSpPr>
        <p:spPr>
          <a:xfrm>
            <a:off x="5427211" y="3590707"/>
            <a:ext cx="182880" cy="182880"/>
          </a:xfrm>
          <a:prstGeom prst="rect">
            <a:avLst/>
          </a:prstGeom>
          <a:blipFill>
            <a:blip r:embed="rId3"/>
            <a:stretch>
              <a:fillRect/>
            </a:stretch>
          </a:blipFill>
        </p:spPr>
      </p:sp>
      <p:sp>
        <p:nvSpPr>
          <p:cNvPr id="99" name="Shape 481"/>
          <p:cNvSpPr/>
          <p:nvPr/>
        </p:nvSpPr>
        <p:spPr>
          <a:xfrm>
            <a:off x="5427211" y="3404704"/>
            <a:ext cx="182880" cy="182880"/>
          </a:xfrm>
          <a:prstGeom prst="rect">
            <a:avLst/>
          </a:prstGeom>
          <a:blipFill>
            <a:blip r:embed="rId3"/>
            <a:stretch>
              <a:fillRect/>
            </a:stretch>
          </a:blipFill>
        </p:spPr>
      </p:sp>
      <p:sp>
        <p:nvSpPr>
          <p:cNvPr id="100" name="Shape 481"/>
          <p:cNvSpPr/>
          <p:nvPr/>
        </p:nvSpPr>
        <p:spPr>
          <a:xfrm>
            <a:off x="5427211" y="3221824"/>
            <a:ext cx="182880" cy="182880"/>
          </a:xfrm>
          <a:prstGeom prst="rect">
            <a:avLst/>
          </a:prstGeom>
          <a:blipFill>
            <a:blip r:embed="rId3"/>
            <a:stretch>
              <a:fillRect/>
            </a:stretch>
          </a:blipFill>
        </p:spPr>
      </p:sp>
      <p:sp>
        <p:nvSpPr>
          <p:cNvPr id="101" name="Rectangle 100"/>
          <p:cNvSpPr/>
          <p:nvPr/>
        </p:nvSpPr>
        <p:spPr>
          <a:xfrm>
            <a:off x="3893269" y="1060068"/>
            <a:ext cx="4200413" cy="457200"/>
          </a:xfrm>
          <a:prstGeom prst="rect">
            <a:avLst/>
          </a:prstGeom>
          <a:noFill/>
          <a:ln w="76200">
            <a:solidFill>
              <a:srgbClr val="DD4F2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102" name="Straight Arrow Connector 101"/>
          <p:cNvCxnSpPr/>
          <p:nvPr/>
        </p:nvCxnSpPr>
        <p:spPr>
          <a:xfrm>
            <a:off x="5207368" y="1246144"/>
            <a:ext cx="992768" cy="3216587"/>
          </a:xfrm>
          <a:prstGeom prst="straightConnector1">
            <a:avLst/>
          </a:prstGeom>
          <a:ln w="762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04" name="Shape 481"/>
          <p:cNvSpPr/>
          <p:nvPr/>
        </p:nvSpPr>
        <p:spPr>
          <a:xfrm>
            <a:off x="6108695" y="4145077"/>
            <a:ext cx="182880" cy="182880"/>
          </a:xfrm>
          <a:prstGeom prst="rect">
            <a:avLst/>
          </a:prstGeom>
          <a:blipFill>
            <a:blip r:embed="rId3"/>
            <a:stretch>
              <a:fillRect/>
            </a:stretch>
          </a:blipFill>
        </p:spPr>
      </p:sp>
      <p:sp>
        <p:nvSpPr>
          <p:cNvPr id="105" name="Shape 481"/>
          <p:cNvSpPr/>
          <p:nvPr/>
        </p:nvSpPr>
        <p:spPr>
          <a:xfrm>
            <a:off x="6108696" y="3955983"/>
            <a:ext cx="182880" cy="182880"/>
          </a:xfrm>
          <a:prstGeom prst="rect">
            <a:avLst/>
          </a:prstGeom>
          <a:blipFill>
            <a:blip r:embed="rId3"/>
            <a:stretch>
              <a:fillRect/>
            </a:stretch>
          </a:blipFill>
        </p:spPr>
      </p:sp>
      <p:sp>
        <p:nvSpPr>
          <p:cNvPr id="106" name="Shape 481"/>
          <p:cNvSpPr/>
          <p:nvPr/>
        </p:nvSpPr>
        <p:spPr>
          <a:xfrm>
            <a:off x="6108695" y="3773587"/>
            <a:ext cx="182880" cy="182880"/>
          </a:xfrm>
          <a:prstGeom prst="rect">
            <a:avLst/>
          </a:prstGeom>
          <a:blipFill>
            <a:blip r:embed="rId3"/>
            <a:stretch>
              <a:fillRect/>
            </a:stretch>
          </a:blipFill>
        </p:spPr>
      </p:sp>
      <p:sp>
        <p:nvSpPr>
          <p:cNvPr id="107" name="Shape 481"/>
          <p:cNvSpPr/>
          <p:nvPr/>
        </p:nvSpPr>
        <p:spPr>
          <a:xfrm>
            <a:off x="6108695" y="3596764"/>
            <a:ext cx="182880" cy="182880"/>
          </a:xfrm>
          <a:prstGeom prst="rect">
            <a:avLst/>
          </a:prstGeom>
          <a:blipFill>
            <a:blip r:embed="rId3"/>
            <a:stretch>
              <a:fillRect/>
            </a:stretch>
          </a:blipFill>
        </p:spPr>
      </p:sp>
      <p:sp>
        <p:nvSpPr>
          <p:cNvPr id="108" name="Shape 481"/>
          <p:cNvSpPr/>
          <p:nvPr/>
        </p:nvSpPr>
        <p:spPr>
          <a:xfrm>
            <a:off x="6108696" y="3407670"/>
            <a:ext cx="182880" cy="182880"/>
          </a:xfrm>
          <a:prstGeom prst="rect">
            <a:avLst/>
          </a:prstGeom>
          <a:blipFill>
            <a:blip r:embed="rId3"/>
            <a:stretch>
              <a:fillRect/>
            </a:stretch>
          </a:blipFill>
        </p:spPr>
      </p:sp>
      <p:sp>
        <p:nvSpPr>
          <p:cNvPr id="109" name="Shape 481"/>
          <p:cNvSpPr/>
          <p:nvPr/>
        </p:nvSpPr>
        <p:spPr>
          <a:xfrm>
            <a:off x="6108695" y="3225274"/>
            <a:ext cx="182880" cy="182880"/>
          </a:xfrm>
          <a:prstGeom prst="rect">
            <a:avLst/>
          </a:prstGeom>
          <a:blipFill>
            <a:blip r:embed="rId3"/>
            <a:stretch>
              <a:fillRect/>
            </a:stretch>
          </a:blipFill>
        </p:spPr>
      </p:sp>
      <p:sp>
        <p:nvSpPr>
          <p:cNvPr id="110" name="Shape 481"/>
          <p:cNvSpPr/>
          <p:nvPr/>
        </p:nvSpPr>
        <p:spPr>
          <a:xfrm>
            <a:off x="6108695" y="3043531"/>
            <a:ext cx="182880" cy="182880"/>
          </a:xfrm>
          <a:prstGeom prst="rect">
            <a:avLst/>
          </a:prstGeom>
          <a:blipFill>
            <a:blip r:embed="rId3"/>
            <a:stretch>
              <a:fillRect/>
            </a:stretch>
          </a:blipFill>
        </p:spPr>
      </p:sp>
      <p:sp>
        <p:nvSpPr>
          <p:cNvPr id="111" name="Shape 481"/>
          <p:cNvSpPr/>
          <p:nvPr/>
        </p:nvSpPr>
        <p:spPr>
          <a:xfrm>
            <a:off x="6108696" y="2854437"/>
            <a:ext cx="182880" cy="182880"/>
          </a:xfrm>
          <a:prstGeom prst="rect">
            <a:avLst/>
          </a:prstGeom>
          <a:blipFill>
            <a:blip r:embed="rId3"/>
            <a:stretch>
              <a:fillRect/>
            </a:stretch>
          </a:blipFill>
        </p:spPr>
      </p:sp>
      <p:sp>
        <p:nvSpPr>
          <p:cNvPr id="112" name="Shape 481"/>
          <p:cNvSpPr/>
          <p:nvPr/>
        </p:nvSpPr>
        <p:spPr>
          <a:xfrm>
            <a:off x="6108695" y="2672041"/>
            <a:ext cx="182880" cy="182880"/>
          </a:xfrm>
          <a:prstGeom prst="rect">
            <a:avLst/>
          </a:prstGeom>
          <a:blipFill>
            <a:blip r:embed="rId3"/>
            <a:stretch>
              <a:fillRect/>
            </a:stretch>
          </a:blipFill>
        </p:spPr>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fade">
                                      <p:cBhvr>
                                        <p:cTn id="20" dur="500"/>
                                        <p:tgtEl>
                                          <p:spTgt spid="71"/>
                                        </p:tgtEl>
                                      </p:cBhvr>
                                    </p:animEffect>
                                  </p:childTnLst>
                                </p:cTn>
                              </p:par>
                            </p:childTnLst>
                          </p:cTn>
                        </p:par>
                        <p:par>
                          <p:cTn id="21" fill="hold">
                            <p:stCondLst>
                              <p:cond delay="500"/>
                            </p:stCondLst>
                            <p:childTnLst>
                              <p:par>
                                <p:cTn id="22" presetID="26" presetClass="emph" presetSubtype="0" fill="hold" grpId="1" nodeType="afterEffect">
                                  <p:stCondLst>
                                    <p:cond delay="0"/>
                                  </p:stCondLst>
                                  <p:childTnLst>
                                    <p:animEffect transition="out" filter="fade">
                                      <p:cBhvr>
                                        <p:cTn id="23" dur="2000" tmFilter="0, 0; .2, .5; .8, .5; 1, 0"/>
                                        <p:tgtEl>
                                          <p:spTgt spid="71"/>
                                        </p:tgtEl>
                                      </p:cBhvr>
                                    </p:animEffect>
                                    <p:animScale>
                                      <p:cBhvr>
                                        <p:cTn id="24" dur="1000" autoRev="1" fill="hold"/>
                                        <p:tgtEl>
                                          <p:spTgt spid="71"/>
                                        </p:tgtEl>
                                      </p:cBhvr>
                                      <p:by x="105000" y="105000"/>
                                    </p:animScale>
                                  </p:childTnLst>
                                  <p:subTnLst>
                                    <p:set>
                                      <p:cBhvr override="childStyle">
                                        <p:cTn dur="1" fill="hold" display="0" masterRel="sameClick" afterEffect="1">
                                          <p:stCondLst>
                                            <p:cond evt="end" delay="0">
                                              <p:tn val="22"/>
                                            </p:cond>
                                          </p:stCondLst>
                                        </p:cTn>
                                        <p:tgtEl>
                                          <p:spTgt spid="71"/>
                                        </p:tgtEl>
                                        <p:attrNameLst>
                                          <p:attrName>style.visibility</p:attrName>
                                        </p:attrNameLst>
                                      </p:cBhvr>
                                      <p:to>
                                        <p:strVal val="hidden"/>
                                      </p:to>
                                    </p:set>
                                  </p:sub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3000"/>
                                        <p:tgtEl>
                                          <p:spTgt spid="65"/>
                                        </p:tgtEl>
                                      </p:cBhvr>
                                    </p:animEffect>
                                  </p:childTnLst>
                                  <p:subTnLst>
                                    <p:set>
                                      <p:cBhvr override="childStyle">
                                        <p:cTn dur="1" fill="hold" display="0" masterRel="sameClick" afterEffect="1">
                                          <p:stCondLst>
                                            <p:cond evt="end" delay="0">
                                              <p:tn val="26"/>
                                            </p:cond>
                                          </p:stCondLst>
                                        </p:cTn>
                                        <p:tgtEl>
                                          <p:spTgt spid="65"/>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fade">
                                      <p:cBhvr>
                                        <p:cTn id="38" dur="500"/>
                                        <p:tgtEl>
                                          <p:spTgt spid="73"/>
                                        </p:tgtEl>
                                      </p:cBhvr>
                                    </p:animEffec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74"/>
                                        </p:tgtEl>
                                        <p:attrNameLst>
                                          <p:attrName>style.visibility</p:attrName>
                                        </p:attrNameLst>
                                      </p:cBhvr>
                                      <p:to>
                                        <p:strVal val="visible"/>
                                      </p:to>
                                    </p:set>
                                    <p:animEffect transition="in" filter="fade">
                                      <p:cBhvr>
                                        <p:cTn id="42" dur="500"/>
                                        <p:tgtEl>
                                          <p:spTgt spid="74"/>
                                        </p:tgtEl>
                                      </p:cBhvr>
                                    </p:animEffect>
                                  </p:childTnLst>
                                </p:cTn>
                              </p:par>
                            </p:childTnLst>
                          </p:cTn>
                        </p:par>
                        <p:par>
                          <p:cTn id="43" fill="hold">
                            <p:stCondLst>
                              <p:cond delay="1000"/>
                            </p:stCondLst>
                            <p:childTnLst>
                              <p:par>
                                <p:cTn id="44" presetID="10" presetClass="entr" presetSubtype="0" fill="hold" nodeType="after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childTnLst>
                                </p:cTn>
                              </p:par>
                            </p:childTnLst>
                          </p:cTn>
                        </p:par>
                        <p:par>
                          <p:cTn id="47" fill="hold">
                            <p:stCondLst>
                              <p:cond delay="1500"/>
                            </p:stCondLst>
                            <p:childTnLst>
                              <p:par>
                                <p:cTn id="48" presetID="10" presetClass="entr" presetSubtype="0" fill="hold" nodeType="afterEffect">
                                  <p:stCondLst>
                                    <p:cond delay="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500"/>
                                        <p:tgtEl>
                                          <p:spTgt spid="76"/>
                                        </p:tgtEl>
                                      </p:cBhvr>
                                    </p:animEffect>
                                  </p:childTnLst>
                                </p:cTn>
                              </p:par>
                            </p:childTnLst>
                          </p:cTn>
                        </p:par>
                        <p:par>
                          <p:cTn id="51" fill="hold">
                            <p:stCondLst>
                              <p:cond delay="2000"/>
                            </p:stCondLst>
                            <p:childTnLst>
                              <p:par>
                                <p:cTn id="52" presetID="10" presetClass="entr" presetSubtype="0" fill="hold" nodeType="after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fade">
                                      <p:cBhvr>
                                        <p:cTn id="54" dur="500"/>
                                        <p:tgtEl>
                                          <p:spTgt spid="77"/>
                                        </p:tgtEl>
                                      </p:cBhvr>
                                    </p:animEffect>
                                  </p:childTnLst>
                                </p:cTn>
                              </p:par>
                            </p:childTnLst>
                          </p:cTn>
                        </p:par>
                        <p:par>
                          <p:cTn id="55" fill="hold">
                            <p:stCondLst>
                              <p:cond delay="2500"/>
                            </p:stCondLst>
                            <p:childTnLst>
                              <p:par>
                                <p:cTn id="56" presetID="10" presetClass="entr" presetSubtype="0" fill="hold" nodeType="afterEffect">
                                  <p:stCondLst>
                                    <p:cond delay="0"/>
                                  </p:stCondLst>
                                  <p:childTnLst>
                                    <p:set>
                                      <p:cBhvr>
                                        <p:cTn id="57" dur="1" fill="hold">
                                          <p:stCondLst>
                                            <p:cond delay="0"/>
                                          </p:stCondLst>
                                        </p:cTn>
                                        <p:tgtEl>
                                          <p:spTgt spid="78"/>
                                        </p:tgtEl>
                                        <p:attrNameLst>
                                          <p:attrName>style.visibility</p:attrName>
                                        </p:attrNameLst>
                                      </p:cBhvr>
                                      <p:to>
                                        <p:strVal val="visible"/>
                                      </p:to>
                                    </p:set>
                                    <p:animEffect transition="in" filter="fade">
                                      <p:cBhvr>
                                        <p:cTn id="58" dur="500"/>
                                        <p:tgtEl>
                                          <p:spTgt spid="78"/>
                                        </p:tgtEl>
                                      </p:cBhvr>
                                    </p:animEffect>
                                  </p:childTnLst>
                                </p:cTn>
                              </p:par>
                            </p:childTnLst>
                          </p:cTn>
                        </p:par>
                        <p:par>
                          <p:cTn id="59" fill="hold">
                            <p:stCondLst>
                              <p:cond delay="3000"/>
                            </p:stCondLst>
                            <p:childTnLst>
                              <p:par>
                                <p:cTn id="60" presetID="10" presetClass="entr" presetSubtype="0" fill="hold" nodeType="after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fade">
                                      <p:cBhvr>
                                        <p:cTn id="67" dur="500"/>
                                        <p:tgtEl>
                                          <p:spTgt spid="81"/>
                                        </p:tgtEl>
                                      </p:cBhvr>
                                    </p:animEffect>
                                  </p:childTnLst>
                                </p:cTn>
                              </p:par>
                            </p:childTnLst>
                          </p:cTn>
                        </p:par>
                        <p:par>
                          <p:cTn id="68" fill="hold">
                            <p:stCondLst>
                              <p:cond delay="500"/>
                            </p:stCondLst>
                            <p:childTnLst>
                              <p:par>
                                <p:cTn id="69" presetID="26" presetClass="emph" presetSubtype="0" fill="hold" grpId="1" nodeType="afterEffect">
                                  <p:stCondLst>
                                    <p:cond delay="0"/>
                                  </p:stCondLst>
                                  <p:childTnLst>
                                    <p:animEffect transition="out" filter="fade">
                                      <p:cBhvr>
                                        <p:cTn id="70" dur="2000" tmFilter="0, 0; .2, .5; .8, .5; 1, 0"/>
                                        <p:tgtEl>
                                          <p:spTgt spid="81"/>
                                        </p:tgtEl>
                                      </p:cBhvr>
                                    </p:animEffect>
                                    <p:animScale>
                                      <p:cBhvr>
                                        <p:cTn id="71" dur="1000" autoRev="1" fill="hold"/>
                                        <p:tgtEl>
                                          <p:spTgt spid="81"/>
                                        </p:tgtEl>
                                      </p:cBhvr>
                                      <p:by x="105000" y="105000"/>
                                    </p:animScale>
                                  </p:childTnLst>
                                  <p:subTnLst>
                                    <p:set>
                                      <p:cBhvr override="childStyle">
                                        <p:cTn dur="1" fill="hold" display="0" masterRel="sameClick" afterEffect="1">
                                          <p:stCondLst>
                                            <p:cond evt="end" delay="0">
                                              <p:tn val="69"/>
                                            </p:cond>
                                          </p:stCondLst>
                                        </p:cTn>
                                        <p:tgtEl>
                                          <p:spTgt spid="81"/>
                                        </p:tgtEl>
                                        <p:attrNameLst>
                                          <p:attrName>style.visibility</p:attrName>
                                        </p:attrNameLst>
                                      </p:cBhvr>
                                      <p:to>
                                        <p:strVal val="hidden"/>
                                      </p:to>
                                    </p:set>
                                  </p:subTnLst>
                                </p:cTn>
                              </p:par>
                            </p:childTnLst>
                          </p:cTn>
                        </p:par>
                        <p:par>
                          <p:cTn id="72" fill="hold">
                            <p:stCondLst>
                              <p:cond delay="2500"/>
                            </p:stCondLst>
                            <p:childTnLst>
                              <p:par>
                                <p:cTn id="73" presetID="10" presetClass="entr" presetSubtype="0" fill="hold" nodeType="afterEffect">
                                  <p:stCondLst>
                                    <p:cond delay="0"/>
                                  </p:stCondLst>
                                  <p:childTnLst>
                                    <p:set>
                                      <p:cBhvr>
                                        <p:cTn id="74" dur="1" fill="hold">
                                          <p:stCondLst>
                                            <p:cond delay="0"/>
                                          </p:stCondLst>
                                        </p:cTn>
                                        <p:tgtEl>
                                          <p:spTgt spid="82"/>
                                        </p:tgtEl>
                                        <p:attrNameLst>
                                          <p:attrName>style.visibility</p:attrName>
                                        </p:attrNameLst>
                                      </p:cBhvr>
                                      <p:to>
                                        <p:strVal val="visible"/>
                                      </p:to>
                                    </p:set>
                                    <p:animEffect transition="in" filter="fade">
                                      <p:cBhvr>
                                        <p:cTn id="75" dur="3000"/>
                                        <p:tgtEl>
                                          <p:spTgt spid="82"/>
                                        </p:tgtEl>
                                      </p:cBhvr>
                                    </p:animEffect>
                                  </p:childTnLst>
                                  <p:subTnLst>
                                    <p:set>
                                      <p:cBhvr override="childStyle">
                                        <p:cTn dur="1" fill="hold" display="0" masterRel="sameClick" afterEffect="1">
                                          <p:stCondLst>
                                            <p:cond evt="end" delay="0">
                                              <p:tn val="73"/>
                                            </p:cond>
                                          </p:stCondLst>
                                        </p:cTn>
                                        <p:tgtEl>
                                          <p:spTgt spid="82"/>
                                        </p:tgtEl>
                                        <p:attrNameLst>
                                          <p:attrName>style.visibility</p:attrName>
                                        </p:attrNameLst>
                                      </p:cBhvr>
                                      <p:to>
                                        <p:strVal val="hidden"/>
                                      </p:to>
                                    </p:set>
                                  </p:sub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fade">
                                      <p:cBhvr>
                                        <p:cTn id="80" dur="500"/>
                                        <p:tgtEl>
                                          <p:spTgt spid="85"/>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86"/>
                                        </p:tgtEl>
                                        <p:attrNameLst>
                                          <p:attrName>style.visibility</p:attrName>
                                        </p:attrNameLst>
                                      </p:cBhvr>
                                      <p:to>
                                        <p:strVal val="visible"/>
                                      </p:to>
                                    </p:set>
                                    <p:animEffect transition="in" filter="fade">
                                      <p:cBhvr>
                                        <p:cTn id="85" dur="500"/>
                                        <p:tgtEl>
                                          <p:spTgt spid="86"/>
                                        </p:tgtEl>
                                      </p:cBhvr>
                                    </p:animEffect>
                                  </p:childTnLst>
                                </p:cTn>
                              </p:par>
                            </p:childTnLst>
                          </p:cTn>
                        </p:par>
                        <p:par>
                          <p:cTn id="86" fill="hold">
                            <p:stCondLst>
                              <p:cond delay="500"/>
                            </p:stCondLst>
                            <p:childTnLst>
                              <p:par>
                                <p:cTn id="87" presetID="10" presetClass="entr" presetSubtype="0" fill="hold" nodeType="afterEffect">
                                  <p:stCondLst>
                                    <p:cond delay="0"/>
                                  </p:stCondLst>
                                  <p:childTnLst>
                                    <p:set>
                                      <p:cBhvr>
                                        <p:cTn id="88" dur="1" fill="hold">
                                          <p:stCondLst>
                                            <p:cond delay="0"/>
                                          </p:stCondLst>
                                        </p:cTn>
                                        <p:tgtEl>
                                          <p:spTgt spid="87"/>
                                        </p:tgtEl>
                                        <p:attrNameLst>
                                          <p:attrName>style.visibility</p:attrName>
                                        </p:attrNameLst>
                                      </p:cBhvr>
                                      <p:to>
                                        <p:strVal val="visible"/>
                                      </p:to>
                                    </p:set>
                                    <p:animEffect transition="in" filter="fade">
                                      <p:cBhvr>
                                        <p:cTn id="89" dur="500"/>
                                        <p:tgtEl>
                                          <p:spTgt spid="87"/>
                                        </p:tgtEl>
                                      </p:cBhvr>
                                    </p:animEffect>
                                  </p:childTnLst>
                                </p:cTn>
                              </p:par>
                            </p:childTnLst>
                          </p:cTn>
                        </p:par>
                        <p:par>
                          <p:cTn id="90" fill="hold">
                            <p:stCondLst>
                              <p:cond delay="1000"/>
                            </p:stCondLst>
                            <p:childTnLst>
                              <p:par>
                                <p:cTn id="91" presetID="10" presetClass="entr" presetSubtype="0" fill="hold" nodeType="afterEffect">
                                  <p:stCondLst>
                                    <p:cond delay="0"/>
                                  </p:stCondLst>
                                  <p:childTnLst>
                                    <p:set>
                                      <p:cBhvr>
                                        <p:cTn id="92" dur="1" fill="hold">
                                          <p:stCondLst>
                                            <p:cond delay="0"/>
                                          </p:stCondLst>
                                        </p:cTn>
                                        <p:tgtEl>
                                          <p:spTgt spid="88"/>
                                        </p:tgtEl>
                                        <p:attrNameLst>
                                          <p:attrName>style.visibility</p:attrName>
                                        </p:attrNameLst>
                                      </p:cBhvr>
                                      <p:to>
                                        <p:strVal val="visible"/>
                                      </p:to>
                                    </p:set>
                                    <p:animEffect transition="in" filter="fade">
                                      <p:cBhvr>
                                        <p:cTn id="93" dur="500"/>
                                        <p:tgtEl>
                                          <p:spTgt spid="88"/>
                                        </p:tgtEl>
                                      </p:cBhvr>
                                    </p:animEffect>
                                  </p:childTnLst>
                                </p:cTn>
                              </p:par>
                            </p:childTnLst>
                          </p:cTn>
                        </p:par>
                        <p:par>
                          <p:cTn id="94" fill="hold">
                            <p:stCondLst>
                              <p:cond delay="1500"/>
                            </p:stCondLst>
                            <p:childTnLst>
                              <p:par>
                                <p:cTn id="95" presetID="10" presetClass="entr" presetSubtype="0" fill="hold" nodeType="afterEffect">
                                  <p:stCondLst>
                                    <p:cond delay="0"/>
                                  </p:stCondLst>
                                  <p:childTnLst>
                                    <p:set>
                                      <p:cBhvr>
                                        <p:cTn id="96" dur="1" fill="hold">
                                          <p:stCondLst>
                                            <p:cond delay="0"/>
                                          </p:stCondLst>
                                        </p:cTn>
                                        <p:tgtEl>
                                          <p:spTgt spid="89"/>
                                        </p:tgtEl>
                                        <p:attrNameLst>
                                          <p:attrName>style.visibility</p:attrName>
                                        </p:attrNameLst>
                                      </p:cBhvr>
                                      <p:to>
                                        <p:strVal val="visible"/>
                                      </p:to>
                                    </p:set>
                                    <p:animEffect transition="in" filter="fade">
                                      <p:cBhvr>
                                        <p:cTn id="97" dur="500"/>
                                        <p:tgtEl>
                                          <p:spTgt spid="89"/>
                                        </p:tgtEl>
                                      </p:cBhvr>
                                    </p:animEffect>
                                  </p:childTnLst>
                                </p:cTn>
                              </p:par>
                            </p:childTnLst>
                          </p:cTn>
                        </p:par>
                        <p:par>
                          <p:cTn id="98" fill="hold">
                            <p:stCondLst>
                              <p:cond delay="2000"/>
                            </p:stCondLst>
                            <p:childTnLst>
                              <p:par>
                                <p:cTn id="99" presetID="10" presetClass="entr" presetSubtype="0" fill="hold" nodeType="afterEffect">
                                  <p:stCondLst>
                                    <p:cond delay="0"/>
                                  </p:stCondLst>
                                  <p:childTnLst>
                                    <p:set>
                                      <p:cBhvr>
                                        <p:cTn id="100" dur="1" fill="hold">
                                          <p:stCondLst>
                                            <p:cond delay="0"/>
                                          </p:stCondLst>
                                        </p:cTn>
                                        <p:tgtEl>
                                          <p:spTgt spid="90"/>
                                        </p:tgtEl>
                                        <p:attrNameLst>
                                          <p:attrName>style.visibility</p:attrName>
                                        </p:attrNameLst>
                                      </p:cBhvr>
                                      <p:to>
                                        <p:strVal val="visible"/>
                                      </p:to>
                                    </p:set>
                                    <p:animEffect transition="in" filter="fade">
                                      <p:cBhvr>
                                        <p:cTn id="101" dur="500"/>
                                        <p:tgtEl>
                                          <p:spTgt spid="90"/>
                                        </p:tgtEl>
                                      </p:cBhvr>
                                    </p:animEffect>
                                  </p:childTnLst>
                                </p:cTn>
                              </p:par>
                            </p:childTnLst>
                          </p:cTn>
                        </p:par>
                        <p:par>
                          <p:cTn id="102" fill="hold">
                            <p:stCondLst>
                              <p:cond delay="2500"/>
                            </p:stCondLst>
                            <p:childTnLst>
                              <p:par>
                                <p:cTn id="103" presetID="10" presetClass="entr" presetSubtype="0" fill="hold" nodeType="afterEffect">
                                  <p:stCondLst>
                                    <p:cond delay="0"/>
                                  </p:stCondLst>
                                  <p:childTnLst>
                                    <p:set>
                                      <p:cBhvr>
                                        <p:cTn id="104" dur="1" fill="hold">
                                          <p:stCondLst>
                                            <p:cond delay="0"/>
                                          </p:stCondLst>
                                        </p:cTn>
                                        <p:tgtEl>
                                          <p:spTgt spid="91"/>
                                        </p:tgtEl>
                                        <p:attrNameLst>
                                          <p:attrName>style.visibility</p:attrName>
                                        </p:attrNameLst>
                                      </p:cBhvr>
                                      <p:to>
                                        <p:strVal val="visible"/>
                                      </p:to>
                                    </p:set>
                                    <p:animEffect transition="in" filter="fade">
                                      <p:cBhvr>
                                        <p:cTn id="105" dur="500"/>
                                        <p:tgtEl>
                                          <p:spTgt spid="91"/>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92"/>
                                        </p:tgtEl>
                                        <p:attrNameLst>
                                          <p:attrName>style.visibility</p:attrName>
                                        </p:attrNameLst>
                                      </p:cBhvr>
                                      <p:to>
                                        <p:strVal val="visible"/>
                                      </p:to>
                                    </p:set>
                                    <p:animEffect transition="in" filter="fade">
                                      <p:cBhvr>
                                        <p:cTn id="110" dur="500"/>
                                        <p:tgtEl>
                                          <p:spTgt spid="92"/>
                                        </p:tgtEl>
                                      </p:cBhvr>
                                    </p:animEffect>
                                  </p:childTnLst>
                                </p:cTn>
                              </p:par>
                            </p:childTnLst>
                          </p:cTn>
                        </p:par>
                        <p:par>
                          <p:cTn id="111" fill="hold">
                            <p:stCondLst>
                              <p:cond delay="500"/>
                            </p:stCondLst>
                            <p:childTnLst>
                              <p:par>
                                <p:cTn id="112" presetID="26" presetClass="emph" presetSubtype="0" fill="hold" grpId="1" nodeType="afterEffect">
                                  <p:stCondLst>
                                    <p:cond delay="0"/>
                                  </p:stCondLst>
                                  <p:childTnLst>
                                    <p:animEffect transition="out" filter="fade">
                                      <p:cBhvr>
                                        <p:cTn id="113" dur="2000" tmFilter="0, 0; .2, .5; .8, .5; 1, 0"/>
                                        <p:tgtEl>
                                          <p:spTgt spid="92"/>
                                        </p:tgtEl>
                                      </p:cBhvr>
                                    </p:animEffect>
                                    <p:animScale>
                                      <p:cBhvr>
                                        <p:cTn id="114" dur="1000" autoRev="1" fill="hold"/>
                                        <p:tgtEl>
                                          <p:spTgt spid="92"/>
                                        </p:tgtEl>
                                      </p:cBhvr>
                                      <p:by x="105000" y="105000"/>
                                    </p:animScale>
                                  </p:childTnLst>
                                  <p:subTnLst>
                                    <p:set>
                                      <p:cBhvr override="childStyle">
                                        <p:cTn dur="1" fill="hold" display="0" masterRel="sameClick" afterEffect="1">
                                          <p:stCondLst>
                                            <p:cond evt="end" delay="0">
                                              <p:tn val="112"/>
                                            </p:cond>
                                          </p:stCondLst>
                                        </p:cTn>
                                        <p:tgtEl>
                                          <p:spTgt spid="92"/>
                                        </p:tgtEl>
                                        <p:attrNameLst>
                                          <p:attrName>style.visibility</p:attrName>
                                        </p:attrNameLst>
                                      </p:cBhvr>
                                      <p:to>
                                        <p:strVal val="hidden"/>
                                      </p:to>
                                    </p:set>
                                  </p:subTnLst>
                                </p:cTn>
                              </p:par>
                            </p:childTnLst>
                          </p:cTn>
                        </p:par>
                        <p:par>
                          <p:cTn id="115" fill="hold">
                            <p:stCondLst>
                              <p:cond delay="2500"/>
                            </p:stCondLst>
                            <p:childTnLst>
                              <p:par>
                                <p:cTn id="116" presetID="10" presetClass="entr" presetSubtype="0" fill="hold" nodeType="afterEffect">
                                  <p:stCondLst>
                                    <p:cond delay="0"/>
                                  </p:stCondLst>
                                  <p:childTnLst>
                                    <p:set>
                                      <p:cBhvr>
                                        <p:cTn id="117" dur="1" fill="hold">
                                          <p:stCondLst>
                                            <p:cond delay="0"/>
                                          </p:stCondLst>
                                        </p:cTn>
                                        <p:tgtEl>
                                          <p:spTgt spid="93"/>
                                        </p:tgtEl>
                                        <p:attrNameLst>
                                          <p:attrName>style.visibility</p:attrName>
                                        </p:attrNameLst>
                                      </p:cBhvr>
                                      <p:to>
                                        <p:strVal val="visible"/>
                                      </p:to>
                                    </p:set>
                                    <p:animEffect transition="in" filter="fade">
                                      <p:cBhvr>
                                        <p:cTn id="118" dur="3000"/>
                                        <p:tgtEl>
                                          <p:spTgt spid="93"/>
                                        </p:tgtEl>
                                      </p:cBhvr>
                                    </p:animEffect>
                                  </p:childTnLst>
                                  <p:subTnLst>
                                    <p:set>
                                      <p:cBhvr override="childStyle">
                                        <p:cTn dur="1" fill="hold" display="0" masterRel="sameClick" afterEffect="1">
                                          <p:stCondLst>
                                            <p:cond evt="end" delay="0">
                                              <p:tn val="116"/>
                                            </p:cond>
                                          </p:stCondLst>
                                        </p:cTn>
                                        <p:tgtEl>
                                          <p:spTgt spid="93"/>
                                        </p:tgtEl>
                                        <p:attrNameLst>
                                          <p:attrName>style.visibility</p:attrName>
                                        </p:attrNameLst>
                                      </p:cBhvr>
                                      <p:to>
                                        <p:strVal val="hidden"/>
                                      </p:to>
                                    </p:set>
                                  </p:sub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nodeType="clickEffect">
                                  <p:stCondLst>
                                    <p:cond delay="0"/>
                                  </p:stCondLst>
                                  <p:childTnLst>
                                    <p:set>
                                      <p:cBhvr>
                                        <p:cTn id="122" dur="1" fill="hold">
                                          <p:stCondLst>
                                            <p:cond delay="0"/>
                                          </p:stCondLst>
                                        </p:cTn>
                                        <p:tgtEl>
                                          <p:spTgt spid="95"/>
                                        </p:tgtEl>
                                        <p:attrNameLst>
                                          <p:attrName>style.visibility</p:attrName>
                                        </p:attrNameLst>
                                      </p:cBhvr>
                                      <p:to>
                                        <p:strVal val="visible"/>
                                      </p:to>
                                    </p:set>
                                    <p:animEffect transition="in" filter="fade">
                                      <p:cBhvr>
                                        <p:cTn id="123" dur="500"/>
                                        <p:tgtEl>
                                          <p:spTgt spid="95"/>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nodeType="clickEffect">
                                  <p:stCondLst>
                                    <p:cond delay="0"/>
                                  </p:stCondLst>
                                  <p:childTnLst>
                                    <p:set>
                                      <p:cBhvr>
                                        <p:cTn id="127" dur="1" fill="hold">
                                          <p:stCondLst>
                                            <p:cond delay="0"/>
                                          </p:stCondLst>
                                        </p:cTn>
                                        <p:tgtEl>
                                          <p:spTgt spid="96"/>
                                        </p:tgtEl>
                                        <p:attrNameLst>
                                          <p:attrName>style.visibility</p:attrName>
                                        </p:attrNameLst>
                                      </p:cBhvr>
                                      <p:to>
                                        <p:strVal val="visible"/>
                                      </p:to>
                                    </p:set>
                                    <p:animEffect transition="in" filter="fade">
                                      <p:cBhvr>
                                        <p:cTn id="128" dur="500"/>
                                        <p:tgtEl>
                                          <p:spTgt spid="96"/>
                                        </p:tgtEl>
                                      </p:cBhvr>
                                    </p:animEffect>
                                  </p:childTnLst>
                                </p:cTn>
                              </p:par>
                            </p:childTnLst>
                          </p:cTn>
                        </p:par>
                        <p:par>
                          <p:cTn id="129" fill="hold">
                            <p:stCondLst>
                              <p:cond delay="500"/>
                            </p:stCondLst>
                            <p:childTnLst>
                              <p:par>
                                <p:cTn id="130" presetID="10" presetClass="entr" presetSubtype="0" fill="hold" nodeType="afterEffect">
                                  <p:stCondLst>
                                    <p:cond delay="0"/>
                                  </p:stCondLst>
                                  <p:childTnLst>
                                    <p:set>
                                      <p:cBhvr>
                                        <p:cTn id="131" dur="1" fill="hold">
                                          <p:stCondLst>
                                            <p:cond delay="0"/>
                                          </p:stCondLst>
                                        </p:cTn>
                                        <p:tgtEl>
                                          <p:spTgt spid="97"/>
                                        </p:tgtEl>
                                        <p:attrNameLst>
                                          <p:attrName>style.visibility</p:attrName>
                                        </p:attrNameLst>
                                      </p:cBhvr>
                                      <p:to>
                                        <p:strVal val="visible"/>
                                      </p:to>
                                    </p:set>
                                    <p:animEffect transition="in" filter="fade">
                                      <p:cBhvr>
                                        <p:cTn id="132" dur="500"/>
                                        <p:tgtEl>
                                          <p:spTgt spid="97"/>
                                        </p:tgtEl>
                                      </p:cBhvr>
                                    </p:animEffect>
                                  </p:childTnLst>
                                </p:cTn>
                              </p:par>
                            </p:childTnLst>
                          </p:cTn>
                        </p:par>
                        <p:par>
                          <p:cTn id="133" fill="hold">
                            <p:stCondLst>
                              <p:cond delay="1000"/>
                            </p:stCondLst>
                            <p:childTnLst>
                              <p:par>
                                <p:cTn id="134" presetID="10" presetClass="entr" presetSubtype="0" fill="hold" nodeType="afterEffect">
                                  <p:stCondLst>
                                    <p:cond delay="0"/>
                                  </p:stCondLst>
                                  <p:childTnLst>
                                    <p:set>
                                      <p:cBhvr>
                                        <p:cTn id="135" dur="1" fill="hold">
                                          <p:stCondLst>
                                            <p:cond delay="0"/>
                                          </p:stCondLst>
                                        </p:cTn>
                                        <p:tgtEl>
                                          <p:spTgt spid="98"/>
                                        </p:tgtEl>
                                        <p:attrNameLst>
                                          <p:attrName>style.visibility</p:attrName>
                                        </p:attrNameLst>
                                      </p:cBhvr>
                                      <p:to>
                                        <p:strVal val="visible"/>
                                      </p:to>
                                    </p:set>
                                    <p:animEffect transition="in" filter="fade">
                                      <p:cBhvr>
                                        <p:cTn id="136" dur="500"/>
                                        <p:tgtEl>
                                          <p:spTgt spid="98"/>
                                        </p:tgtEl>
                                      </p:cBhvr>
                                    </p:animEffect>
                                  </p:childTnLst>
                                </p:cTn>
                              </p:par>
                            </p:childTnLst>
                          </p:cTn>
                        </p:par>
                        <p:par>
                          <p:cTn id="137" fill="hold">
                            <p:stCondLst>
                              <p:cond delay="1500"/>
                            </p:stCondLst>
                            <p:childTnLst>
                              <p:par>
                                <p:cTn id="138" presetID="10" presetClass="entr" presetSubtype="0" fill="hold" nodeType="afterEffect">
                                  <p:stCondLst>
                                    <p:cond delay="0"/>
                                  </p:stCondLst>
                                  <p:childTnLst>
                                    <p:set>
                                      <p:cBhvr>
                                        <p:cTn id="139" dur="1" fill="hold">
                                          <p:stCondLst>
                                            <p:cond delay="0"/>
                                          </p:stCondLst>
                                        </p:cTn>
                                        <p:tgtEl>
                                          <p:spTgt spid="99"/>
                                        </p:tgtEl>
                                        <p:attrNameLst>
                                          <p:attrName>style.visibility</p:attrName>
                                        </p:attrNameLst>
                                      </p:cBhvr>
                                      <p:to>
                                        <p:strVal val="visible"/>
                                      </p:to>
                                    </p:set>
                                    <p:animEffect transition="in" filter="fade">
                                      <p:cBhvr>
                                        <p:cTn id="140" dur="500"/>
                                        <p:tgtEl>
                                          <p:spTgt spid="99"/>
                                        </p:tgtEl>
                                      </p:cBhvr>
                                    </p:animEffect>
                                  </p:childTnLst>
                                </p:cTn>
                              </p:par>
                            </p:childTnLst>
                          </p:cTn>
                        </p:par>
                        <p:par>
                          <p:cTn id="141" fill="hold">
                            <p:stCondLst>
                              <p:cond delay="2000"/>
                            </p:stCondLst>
                            <p:childTnLst>
                              <p:par>
                                <p:cTn id="142" presetID="10" presetClass="entr" presetSubtype="0" fill="hold" nodeType="afterEffect">
                                  <p:stCondLst>
                                    <p:cond delay="0"/>
                                  </p:stCondLst>
                                  <p:childTnLst>
                                    <p:set>
                                      <p:cBhvr>
                                        <p:cTn id="143" dur="1" fill="hold">
                                          <p:stCondLst>
                                            <p:cond delay="0"/>
                                          </p:stCondLst>
                                        </p:cTn>
                                        <p:tgtEl>
                                          <p:spTgt spid="100"/>
                                        </p:tgtEl>
                                        <p:attrNameLst>
                                          <p:attrName>style.visibility</p:attrName>
                                        </p:attrNameLst>
                                      </p:cBhvr>
                                      <p:to>
                                        <p:strVal val="visible"/>
                                      </p:to>
                                    </p:set>
                                    <p:animEffect transition="in" filter="fade">
                                      <p:cBhvr>
                                        <p:cTn id="144" dur="500"/>
                                        <p:tgtEl>
                                          <p:spTgt spid="100"/>
                                        </p:tgtEl>
                                      </p:cBhvr>
                                    </p:animEffect>
                                  </p:childTnLst>
                                </p:cTn>
                              </p:par>
                            </p:childTnLst>
                          </p:cTn>
                        </p:par>
                      </p:childTnLst>
                    </p:cTn>
                  </p:par>
                  <p:par>
                    <p:cTn id="145" fill="hold">
                      <p:stCondLst>
                        <p:cond delay="indefinite"/>
                      </p:stCondLst>
                      <p:childTnLst>
                        <p:par>
                          <p:cTn id="146" fill="hold">
                            <p:stCondLst>
                              <p:cond delay="0"/>
                            </p:stCondLst>
                            <p:childTnLst>
                              <p:par>
                                <p:cTn id="147" presetID="10" presetClass="entr" presetSubtype="0" fill="hold" grpId="0" nodeType="clickEffect">
                                  <p:stCondLst>
                                    <p:cond delay="0"/>
                                  </p:stCondLst>
                                  <p:childTnLst>
                                    <p:set>
                                      <p:cBhvr>
                                        <p:cTn id="148" dur="1" fill="hold">
                                          <p:stCondLst>
                                            <p:cond delay="0"/>
                                          </p:stCondLst>
                                        </p:cTn>
                                        <p:tgtEl>
                                          <p:spTgt spid="101"/>
                                        </p:tgtEl>
                                        <p:attrNameLst>
                                          <p:attrName>style.visibility</p:attrName>
                                        </p:attrNameLst>
                                      </p:cBhvr>
                                      <p:to>
                                        <p:strVal val="visible"/>
                                      </p:to>
                                    </p:set>
                                    <p:animEffect transition="in" filter="fade">
                                      <p:cBhvr>
                                        <p:cTn id="149" dur="500"/>
                                        <p:tgtEl>
                                          <p:spTgt spid="101"/>
                                        </p:tgtEl>
                                      </p:cBhvr>
                                    </p:animEffect>
                                  </p:childTnLst>
                                </p:cTn>
                              </p:par>
                            </p:childTnLst>
                          </p:cTn>
                        </p:par>
                        <p:par>
                          <p:cTn id="150" fill="hold">
                            <p:stCondLst>
                              <p:cond delay="500"/>
                            </p:stCondLst>
                            <p:childTnLst>
                              <p:par>
                                <p:cTn id="151" presetID="26" presetClass="emph" presetSubtype="0" fill="hold" grpId="1" nodeType="afterEffect">
                                  <p:stCondLst>
                                    <p:cond delay="0"/>
                                  </p:stCondLst>
                                  <p:childTnLst>
                                    <p:animEffect transition="out" filter="fade">
                                      <p:cBhvr>
                                        <p:cTn id="152" dur="2000" tmFilter="0, 0; .2, .5; .8, .5; 1, 0"/>
                                        <p:tgtEl>
                                          <p:spTgt spid="101"/>
                                        </p:tgtEl>
                                      </p:cBhvr>
                                    </p:animEffect>
                                    <p:animScale>
                                      <p:cBhvr>
                                        <p:cTn id="153" dur="1000" autoRev="1" fill="hold"/>
                                        <p:tgtEl>
                                          <p:spTgt spid="101"/>
                                        </p:tgtEl>
                                      </p:cBhvr>
                                      <p:by x="105000" y="105000"/>
                                    </p:animScale>
                                  </p:childTnLst>
                                  <p:subTnLst>
                                    <p:set>
                                      <p:cBhvr override="childStyle">
                                        <p:cTn dur="1" fill="hold" display="0" masterRel="sameClick" afterEffect="1">
                                          <p:stCondLst>
                                            <p:cond evt="end" delay="0">
                                              <p:tn val="151"/>
                                            </p:cond>
                                          </p:stCondLst>
                                        </p:cTn>
                                        <p:tgtEl>
                                          <p:spTgt spid="101"/>
                                        </p:tgtEl>
                                        <p:attrNameLst>
                                          <p:attrName>style.visibility</p:attrName>
                                        </p:attrNameLst>
                                      </p:cBhvr>
                                      <p:to>
                                        <p:strVal val="hidden"/>
                                      </p:to>
                                    </p:set>
                                  </p:subTnLst>
                                </p:cTn>
                              </p:par>
                            </p:childTnLst>
                          </p:cTn>
                        </p:par>
                        <p:par>
                          <p:cTn id="154" fill="hold">
                            <p:stCondLst>
                              <p:cond delay="2500"/>
                            </p:stCondLst>
                            <p:childTnLst>
                              <p:par>
                                <p:cTn id="155" presetID="10" presetClass="entr" presetSubtype="0" fill="hold" nodeType="afterEffect">
                                  <p:stCondLst>
                                    <p:cond delay="0"/>
                                  </p:stCondLst>
                                  <p:childTnLst>
                                    <p:set>
                                      <p:cBhvr>
                                        <p:cTn id="156" dur="1" fill="hold">
                                          <p:stCondLst>
                                            <p:cond delay="0"/>
                                          </p:stCondLst>
                                        </p:cTn>
                                        <p:tgtEl>
                                          <p:spTgt spid="102"/>
                                        </p:tgtEl>
                                        <p:attrNameLst>
                                          <p:attrName>style.visibility</p:attrName>
                                        </p:attrNameLst>
                                      </p:cBhvr>
                                      <p:to>
                                        <p:strVal val="visible"/>
                                      </p:to>
                                    </p:set>
                                    <p:animEffect transition="in" filter="fade">
                                      <p:cBhvr>
                                        <p:cTn id="157" dur="3000"/>
                                        <p:tgtEl>
                                          <p:spTgt spid="102"/>
                                        </p:tgtEl>
                                      </p:cBhvr>
                                    </p:animEffect>
                                  </p:childTnLst>
                                  <p:subTnLst>
                                    <p:set>
                                      <p:cBhvr override="childStyle">
                                        <p:cTn dur="1" fill="hold" display="0" masterRel="sameClick" afterEffect="1">
                                          <p:stCondLst>
                                            <p:cond evt="end" delay="0">
                                              <p:tn val="155"/>
                                            </p:cond>
                                          </p:stCondLst>
                                        </p:cTn>
                                        <p:tgtEl>
                                          <p:spTgt spid="102"/>
                                        </p:tgtEl>
                                        <p:attrNameLst>
                                          <p:attrName>style.visibility</p:attrName>
                                        </p:attrNameLst>
                                      </p:cBhvr>
                                      <p:to>
                                        <p:strVal val="hidden"/>
                                      </p:to>
                                    </p:set>
                                  </p:sub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nodeType="clickEffect">
                                  <p:stCondLst>
                                    <p:cond delay="0"/>
                                  </p:stCondLst>
                                  <p:childTnLst>
                                    <p:set>
                                      <p:cBhvr>
                                        <p:cTn id="161" dur="1" fill="hold">
                                          <p:stCondLst>
                                            <p:cond delay="0"/>
                                          </p:stCondLst>
                                        </p:cTn>
                                        <p:tgtEl>
                                          <p:spTgt spid="104"/>
                                        </p:tgtEl>
                                        <p:attrNameLst>
                                          <p:attrName>style.visibility</p:attrName>
                                        </p:attrNameLst>
                                      </p:cBhvr>
                                      <p:to>
                                        <p:strVal val="visible"/>
                                      </p:to>
                                    </p:set>
                                    <p:animEffect transition="in" filter="fade">
                                      <p:cBhvr>
                                        <p:cTn id="162" dur="500"/>
                                        <p:tgtEl>
                                          <p:spTgt spid="104"/>
                                        </p:tgtEl>
                                      </p:cBhvr>
                                    </p:animEffect>
                                  </p:childTnLst>
                                </p:cTn>
                              </p:par>
                            </p:childTnLst>
                          </p:cTn>
                        </p:par>
                      </p:childTnLst>
                    </p:cTn>
                  </p:par>
                  <p:par>
                    <p:cTn id="163" fill="hold">
                      <p:stCondLst>
                        <p:cond delay="indefinite"/>
                      </p:stCondLst>
                      <p:childTnLst>
                        <p:par>
                          <p:cTn id="164" fill="hold">
                            <p:stCondLst>
                              <p:cond delay="0"/>
                            </p:stCondLst>
                            <p:childTnLst>
                              <p:par>
                                <p:cTn id="165" presetID="10" presetClass="entr" presetSubtype="0" fill="hold" nodeType="clickEffect">
                                  <p:stCondLst>
                                    <p:cond delay="0"/>
                                  </p:stCondLst>
                                  <p:childTnLst>
                                    <p:set>
                                      <p:cBhvr>
                                        <p:cTn id="166" dur="1" fill="hold">
                                          <p:stCondLst>
                                            <p:cond delay="0"/>
                                          </p:stCondLst>
                                        </p:cTn>
                                        <p:tgtEl>
                                          <p:spTgt spid="105"/>
                                        </p:tgtEl>
                                        <p:attrNameLst>
                                          <p:attrName>style.visibility</p:attrName>
                                        </p:attrNameLst>
                                      </p:cBhvr>
                                      <p:to>
                                        <p:strVal val="visible"/>
                                      </p:to>
                                    </p:set>
                                    <p:animEffect transition="in" filter="fade">
                                      <p:cBhvr>
                                        <p:cTn id="167" dur="500"/>
                                        <p:tgtEl>
                                          <p:spTgt spid="105"/>
                                        </p:tgtEl>
                                      </p:cBhvr>
                                    </p:animEffect>
                                  </p:childTnLst>
                                </p:cTn>
                              </p:par>
                            </p:childTnLst>
                          </p:cTn>
                        </p:par>
                        <p:par>
                          <p:cTn id="168" fill="hold">
                            <p:stCondLst>
                              <p:cond delay="500"/>
                            </p:stCondLst>
                            <p:childTnLst>
                              <p:par>
                                <p:cTn id="169" presetID="10" presetClass="entr" presetSubtype="0" fill="hold" nodeType="afterEffect">
                                  <p:stCondLst>
                                    <p:cond delay="0"/>
                                  </p:stCondLst>
                                  <p:childTnLst>
                                    <p:set>
                                      <p:cBhvr>
                                        <p:cTn id="170" dur="1" fill="hold">
                                          <p:stCondLst>
                                            <p:cond delay="0"/>
                                          </p:stCondLst>
                                        </p:cTn>
                                        <p:tgtEl>
                                          <p:spTgt spid="106"/>
                                        </p:tgtEl>
                                        <p:attrNameLst>
                                          <p:attrName>style.visibility</p:attrName>
                                        </p:attrNameLst>
                                      </p:cBhvr>
                                      <p:to>
                                        <p:strVal val="visible"/>
                                      </p:to>
                                    </p:set>
                                    <p:animEffect transition="in" filter="fade">
                                      <p:cBhvr>
                                        <p:cTn id="171" dur="500"/>
                                        <p:tgtEl>
                                          <p:spTgt spid="106"/>
                                        </p:tgtEl>
                                      </p:cBhvr>
                                    </p:animEffect>
                                  </p:childTnLst>
                                </p:cTn>
                              </p:par>
                            </p:childTnLst>
                          </p:cTn>
                        </p:par>
                        <p:par>
                          <p:cTn id="172" fill="hold">
                            <p:stCondLst>
                              <p:cond delay="1000"/>
                            </p:stCondLst>
                            <p:childTnLst>
                              <p:par>
                                <p:cTn id="173" presetID="10" presetClass="entr" presetSubtype="0" fill="hold" nodeType="afterEffect">
                                  <p:stCondLst>
                                    <p:cond delay="0"/>
                                  </p:stCondLst>
                                  <p:childTnLst>
                                    <p:set>
                                      <p:cBhvr>
                                        <p:cTn id="174" dur="1" fill="hold">
                                          <p:stCondLst>
                                            <p:cond delay="0"/>
                                          </p:stCondLst>
                                        </p:cTn>
                                        <p:tgtEl>
                                          <p:spTgt spid="107"/>
                                        </p:tgtEl>
                                        <p:attrNameLst>
                                          <p:attrName>style.visibility</p:attrName>
                                        </p:attrNameLst>
                                      </p:cBhvr>
                                      <p:to>
                                        <p:strVal val="visible"/>
                                      </p:to>
                                    </p:set>
                                    <p:animEffect transition="in" filter="fade">
                                      <p:cBhvr>
                                        <p:cTn id="175" dur="500"/>
                                        <p:tgtEl>
                                          <p:spTgt spid="107"/>
                                        </p:tgtEl>
                                      </p:cBhvr>
                                    </p:animEffect>
                                  </p:childTnLst>
                                </p:cTn>
                              </p:par>
                            </p:childTnLst>
                          </p:cTn>
                        </p:par>
                        <p:par>
                          <p:cTn id="176" fill="hold">
                            <p:stCondLst>
                              <p:cond delay="1500"/>
                            </p:stCondLst>
                            <p:childTnLst>
                              <p:par>
                                <p:cTn id="177" presetID="10" presetClass="entr" presetSubtype="0" fill="hold" nodeType="afterEffect">
                                  <p:stCondLst>
                                    <p:cond delay="0"/>
                                  </p:stCondLst>
                                  <p:childTnLst>
                                    <p:set>
                                      <p:cBhvr>
                                        <p:cTn id="178" dur="1" fill="hold">
                                          <p:stCondLst>
                                            <p:cond delay="0"/>
                                          </p:stCondLst>
                                        </p:cTn>
                                        <p:tgtEl>
                                          <p:spTgt spid="108"/>
                                        </p:tgtEl>
                                        <p:attrNameLst>
                                          <p:attrName>style.visibility</p:attrName>
                                        </p:attrNameLst>
                                      </p:cBhvr>
                                      <p:to>
                                        <p:strVal val="visible"/>
                                      </p:to>
                                    </p:set>
                                    <p:animEffect transition="in" filter="fade">
                                      <p:cBhvr>
                                        <p:cTn id="179" dur="500"/>
                                        <p:tgtEl>
                                          <p:spTgt spid="108"/>
                                        </p:tgtEl>
                                      </p:cBhvr>
                                    </p:animEffect>
                                  </p:childTnLst>
                                </p:cTn>
                              </p:par>
                            </p:childTnLst>
                          </p:cTn>
                        </p:par>
                        <p:par>
                          <p:cTn id="180" fill="hold">
                            <p:stCondLst>
                              <p:cond delay="2000"/>
                            </p:stCondLst>
                            <p:childTnLst>
                              <p:par>
                                <p:cTn id="181" presetID="10" presetClass="entr" presetSubtype="0" fill="hold" nodeType="afterEffect">
                                  <p:stCondLst>
                                    <p:cond delay="0"/>
                                  </p:stCondLst>
                                  <p:childTnLst>
                                    <p:set>
                                      <p:cBhvr>
                                        <p:cTn id="182" dur="1" fill="hold">
                                          <p:stCondLst>
                                            <p:cond delay="0"/>
                                          </p:stCondLst>
                                        </p:cTn>
                                        <p:tgtEl>
                                          <p:spTgt spid="109"/>
                                        </p:tgtEl>
                                        <p:attrNameLst>
                                          <p:attrName>style.visibility</p:attrName>
                                        </p:attrNameLst>
                                      </p:cBhvr>
                                      <p:to>
                                        <p:strVal val="visible"/>
                                      </p:to>
                                    </p:set>
                                    <p:animEffect transition="in" filter="fade">
                                      <p:cBhvr>
                                        <p:cTn id="183" dur="500"/>
                                        <p:tgtEl>
                                          <p:spTgt spid="109"/>
                                        </p:tgtEl>
                                      </p:cBhvr>
                                    </p:animEffect>
                                  </p:childTnLst>
                                </p:cTn>
                              </p:par>
                            </p:childTnLst>
                          </p:cTn>
                        </p:par>
                        <p:par>
                          <p:cTn id="184" fill="hold">
                            <p:stCondLst>
                              <p:cond delay="2500"/>
                            </p:stCondLst>
                            <p:childTnLst>
                              <p:par>
                                <p:cTn id="185" presetID="10" presetClass="entr" presetSubtype="0" fill="hold" nodeType="afterEffect">
                                  <p:stCondLst>
                                    <p:cond delay="0"/>
                                  </p:stCondLst>
                                  <p:childTnLst>
                                    <p:set>
                                      <p:cBhvr>
                                        <p:cTn id="186" dur="1" fill="hold">
                                          <p:stCondLst>
                                            <p:cond delay="0"/>
                                          </p:stCondLst>
                                        </p:cTn>
                                        <p:tgtEl>
                                          <p:spTgt spid="110"/>
                                        </p:tgtEl>
                                        <p:attrNameLst>
                                          <p:attrName>style.visibility</p:attrName>
                                        </p:attrNameLst>
                                      </p:cBhvr>
                                      <p:to>
                                        <p:strVal val="visible"/>
                                      </p:to>
                                    </p:set>
                                    <p:animEffect transition="in" filter="fade">
                                      <p:cBhvr>
                                        <p:cTn id="187" dur="500"/>
                                        <p:tgtEl>
                                          <p:spTgt spid="110"/>
                                        </p:tgtEl>
                                      </p:cBhvr>
                                    </p:animEffect>
                                  </p:childTnLst>
                                </p:cTn>
                              </p:par>
                            </p:childTnLst>
                          </p:cTn>
                        </p:par>
                        <p:par>
                          <p:cTn id="188" fill="hold">
                            <p:stCondLst>
                              <p:cond delay="3000"/>
                            </p:stCondLst>
                            <p:childTnLst>
                              <p:par>
                                <p:cTn id="189" presetID="10" presetClass="entr" presetSubtype="0" fill="hold" nodeType="afterEffect">
                                  <p:stCondLst>
                                    <p:cond delay="0"/>
                                  </p:stCondLst>
                                  <p:childTnLst>
                                    <p:set>
                                      <p:cBhvr>
                                        <p:cTn id="190" dur="1" fill="hold">
                                          <p:stCondLst>
                                            <p:cond delay="0"/>
                                          </p:stCondLst>
                                        </p:cTn>
                                        <p:tgtEl>
                                          <p:spTgt spid="111"/>
                                        </p:tgtEl>
                                        <p:attrNameLst>
                                          <p:attrName>style.visibility</p:attrName>
                                        </p:attrNameLst>
                                      </p:cBhvr>
                                      <p:to>
                                        <p:strVal val="visible"/>
                                      </p:to>
                                    </p:set>
                                    <p:animEffect transition="in" filter="fade">
                                      <p:cBhvr>
                                        <p:cTn id="191" dur="500"/>
                                        <p:tgtEl>
                                          <p:spTgt spid="111"/>
                                        </p:tgtEl>
                                      </p:cBhvr>
                                    </p:animEffect>
                                  </p:childTnLst>
                                </p:cTn>
                              </p:par>
                            </p:childTnLst>
                          </p:cTn>
                        </p:par>
                        <p:par>
                          <p:cTn id="192" fill="hold">
                            <p:stCondLst>
                              <p:cond delay="3500"/>
                            </p:stCondLst>
                            <p:childTnLst>
                              <p:par>
                                <p:cTn id="193" presetID="10" presetClass="entr" presetSubtype="0" fill="hold" nodeType="afterEffect">
                                  <p:stCondLst>
                                    <p:cond delay="0"/>
                                  </p:stCondLst>
                                  <p:childTnLst>
                                    <p:set>
                                      <p:cBhvr>
                                        <p:cTn id="194" dur="1" fill="hold">
                                          <p:stCondLst>
                                            <p:cond delay="0"/>
                                          </p:stCondLst>
                                        </p:cTn>
                                        <p:tgtEl>
                                          <p:spTgt spid="112"/>
                                        </p:tgtEl>
                                        <p:attrNameLst>
                                          <p:attrName>style.visibility</p:attrName>
                                        </p:attrNameLst>
                                      </p:cBhvr>
                                      <p:to>
                                        <p:strVal val="visible"/>
                                      </p:to>
                                    </p:set>
                                    <p:animEffect transition="in" filter="fade">
                                      <p:cBhvr>
                                        <p:cTn id="195"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1" grpId="0" animBg="1"/>
      <p:bldP spid="71" grpId="1" animBg="1"/>
      <p:bldP spid="81" grpId="0" animBg="1"/>
      <p:bldP spid="81" grpId="1" animBg="1"/>
      <p:bldP spid="92" grpId="0" animBg="1"/>
      <p:bldP spid="92" grpId="1" animBg="1"/>
      <p:bldP spid="101" grpId="0" animBg="1"/>
      <p:bldP spid="101"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641268" y="1128511"/>
            <a:ext cx="78614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Which group of students are shortest?</a:t>
            </a:r>
            <a:endParaRPr lang="en-US" sz="2800" dirty="0">
              <a:solidFill>
                <a:schemeClr val="accent1"/>
              </a:solidFill>
              <a:latin typeface="Orly's Font 2" pitchFamily="66" charset="0"/>
            </a:endParaRPr>
          </a:p>
        </p:txBody>
      </p:sp>
      <p:grpSp>
        <p:nvGrpSpPr>
          <p:cNvPr id="4" name="Group 3"/>
          <p:cNvGrpSpPr/>
          <p:nvPr/>
        </p:nvGrpSpPr>
        <p:grpSpPr>
          <a:xfrm>
            <a:off x="881240" y="3731211"/>
            <a:ext cx="6766560" cy="731520"/>
            <a:chOff x="324867" y="4241599"/>
            <a:chExt cx="5942637" cy="627331"/>
          </a:xfrm>
        </p:grpSpPr>
        <p:grpSp>
          <p:nvGrpSpPr>
            <p:cNvPr id="6" name="Group 5"/>
            <p:cNvGrpSpPr/>
            <p:nvPr/>
          </p:nvGrpSpPr>
          <p:grpSpPr>
            <a:xfrm>
              <a:off x="324867" y="4257675"/>
              <a:ext cx="5942637" cy="611255"/>
              <a:chOff x="324867" y="4257675"/>
              <a:chExt cx="5942637" cy="611255"/>
            </a:xfrm>
          </p:grpSpPr>
          <p:grpSp>
            <p:nvGrpSpPr>
              <p:cNvPr id="8" name="Group 7"/>
              <p:cNvGrpSpPr/>
              <p:nvPr/>
            </p:nvGrpSpPr>
            <p:grpSpPr>
              <a:xfrm>
                <a:off x="324867" y="4334129"/>
                <a:ext cx="5942637" cy="534801"/>
                <a:chOff x="115263" y="4328800"/>
                <a:chExt cx="5942637" cy="534801"/>
              </a:xfrm>
            </p:grpSpPr>
            <p:grpSp>
              <p:nvGrpSpPr>
                <p:cNvPr id="10" name="Group 9"/>
                <p:cNvGrpSpPr/>
                <p:nvPr/>
              </p:nvGrpSpPr>
              <p:grpSpPr>
                <a:xfrm>
                  <a:off x="115263" y="4328800"/>
                  <a:ext cx="5942637" cy="257802"/>
                  <a:chOff x="228600" y="4452371"/>
                  <a:chExt cx="9036740" cy="257802"/>
                </a:xfrm>
              </p:grpSpPr>
              <p:grpSp>
                <p:nvGrpSpPr>
                  <p:cNvPr id="30" name="Group 29"/>
                  <p:cNvGrpSpPr/>
                  <p:nvPr/>
                </p:nvGrpSpPr>
                <p:grpSpPr>
                  <a:xfrm>
                    <a:off x="228600" y="4457700"/>
                    <a:ext cx="9036740" cy="252473"/>
                    <a:chOff x="354519" y="3526308"/>
                    <a:chExt cx="9036740" cy="252473"/>
                  </a:xfrm>
                </p:grpSpPr>
                <p:cxnSp>
                  <p:nvCxnSpPr>
                    <p:cNvPr id="35" name="Straight Arrow Connector 34"/>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25523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300741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34624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391753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710296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437260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48276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528272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5737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619284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66479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75580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801308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84681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1061253"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1516315"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197137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476714" y="4571245"/>
                  <a:ext cx="37221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46</a:t>
                  </a:r>
                </a:p>
              </p:txBody>
            </p:sp>
            <p:sp>
              <p:nvSpPr>
                <p:cNvPr id="12" name="TextBox 11"/>
                <p:cNvSpPr txBox="1"/>
                <p:nvPr/>
              </p:nvSpPr>
              <p:spPr>
                <a:xfrm>
                  <a:off x="783180" y="4586602"/>
                  <a:ext cx="35779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47</a:t>
                  </a:r>
                </a:p>
              </p:txBody>
            </p:sp>
            <p:sp>
              <p:nvSpPr>
                <p:cNvPr id="13" name="TextBox 12"/>
                <p:cNvSpPr txBox="1"/>
                <p:nvPr/>
              </p:nvSpPr>
              <p:spPr>
                <a:xfrm>
                  <a:off x="1078424" y="4586602"/>
                  <a:ext cx="36580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48</a:t>
                  </a:r>
                </a:p>
              </p:txBody>
            </p:sp>
            <p:sp>
              <p:nvSpPr>
                <p:cNvPr id="14" name="TextBox 13"/>
                <p:cNvSpPr txBox="1"/>
                <p:nvPr/>
              </p:nvSpPr>
              <p:spPr>
                <a:xfrm>
                  <a:off x="1380081" y="4586602"/>
                  <a:ext cx="36099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49</a:t>
                  </a:r>
                </a:p>
              </p:txBody>
            </p:sp>
            <p:sp>
              <p:nvSpPr>
                <p:cNvPr id="15" name="TextBox 14"/>
                <p:cNvSpPr txBox="1"/>
                <p:nvPr/>
              </p:nvSpPr>
              <p:spPr>
                <a:xfrm>
                  <a:off x="1662501" y="4586602"/>
                  <a:ext cx="39466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50</a:t>
                  </a:r>
                </a:p>
              </p:txBody>
            </p:sp>
            <p:sp>
              <p:nvSpPr>
                <p:cNvPr id="16" name="TextBox 15"/>
                <p:cNvSpPr txBox="1"/>
                <p:nvPr/>
              </p:nvSpPr>
              <p:spPr>
                <a:xfrm>
                  <a:off x="1989806"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51</a:t>
                  </a:r>
                </a:p>
              </p:txBody>
            </p:sp>
            <p:sp>
              <p:nvSpPr>
                <p:cNvPr id="17" name="TextBox 16"/>
                <p:cNvSpPr txBox="1"/>
                <p:nvPr/>
              </p:nvSpPr>
              <p:spPr>
                <a:xfrm>
                  <a:off x="2267417" y="4586601"/>
                  <a:ext cx="38183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52</a:t>
                  </a:r>
                </a:p>
              </p:txBody>
            </p:sp>
            <p:sp>
              <p:nvSpPr>
                <p:cNvPr id="18" name="TextBox 17"/>
                <p:cNvSpPr txBox="1"/>
                <p:nvPr/>
              </p:nvSpPr>
              <p:spPr>
                <a:xfrm>
                  <a:off x="2565868" y="4586602"/>
                  <a:ext cx="38343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53</a:t>
                  </a:r>
                </a:p>
              </p:txBody>
            </p:sp>
            <p:sp>
              <p:nvSpPr>
                <p:cNvPr id="19" name="TextBox 18"/>
                <p:cNvSpPr txBox="1"/>
                <p:nvPr/>
              </p:nvSpPr>
              <p:spPr>
                <a:xfrm>
                  <a:off x="2869929" y="4586602"/>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54</a:t>
                  </a:r>
                </a:p>
              </p:txBody>
            </p:sp>
            <p:sp>
              <p:nvSpPr>
                <p:cNvPr id="20" name="TextBox 19"/>
                <p:cNvSpPr txBox="1"/>
                <p:nvPr/>
              </p:nvSpPr>
              <p:spPr>
                <a:xfrm>
                  <a:off x="3162769" y="4586602"/>
                  <a:ext cx="38664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55</a:t>
                  </a:r>
                </a:p>
              </p:txBody>
            </p:sp>
            <p:sp>
              <p:nvSpPr>
                <p:cNvPr id="21" name="TextBox 20"/>
                <p:cNvSpPr txBox="1"/>
                <p:nvPr/>
              </p:nvSpPr>
              <p:spPr>
                <a:xfrm>
                  <a:off x="3462822" y="4586602"/>
                  <a:ext cx="38504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56</a:t>
                  </a:r>
                </a:p>
              </p:txBody>
            </p:sp>
            <p:sp>
              <p:nvSpPr>
                <p:cNvPr id="22" name="TextBox 21"/>
                <p:cNvSpPr txBox="1"/>
                <p:nvPr/>
              </p:nvSpPr>
              <p:spPr>
                <a:xfrm>
                  <a:off x="3769288" y="4586602"/>
                  <a:ext cx="37061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57</a:t>
                  </a:r>
                </a:p>
              </p:txBody>
            </p:sp>
            <p:sp>
              <p:nvSpPr>
                <p:cNvPr id="23" name="TextBox 22"/>
                <p:cNvSpPr txBox="1"/>
                <p:nvPr/>
              </p:nvSpPr>
              <p:spPr>
                <a:xfrm>
                  <a:off x="4064532" y="4586602"/>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58</a:t>
                  </a:r>
                </a:p>
              </p:txBody>
            </p:sp>
            <p:sp>
              <p:nvSpPr>
                <p:cNvPr id="24" name="TextBox 23"/>
                <p:cNvSpPr txBox="1"/>
                <p:nvPr/>
              </p:nvSpPr>
              <p:spPr>
                <a:xfrm>
                  <a:off x="4366189" y="4586602"/>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59</a:t>
                  </a:r>
                </a:p>
              </p:txBody>
            </p:sp>
            <p:sp>
              <p:nvSpPr>
                <p:cNvPr id="25" name="TextBox 24"/>
                <p:cNvSpPr txBox="1"/>
                <p:nvPr/>
              </p:nvSpPr>
              <p:spPr>
                <a:xfrm>
                  <a:off x="4655823" y="4586602"/>
                  <a:ext cx="3930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60</a:t>
                  </a:r>
                </a:p>
              </p:txBody>
            </p:sp>
            <p:sp>
              <p:nvSpPr>
                <p:cNvPr id="26" name="TextBox 25"/>
                <p:cNvSpPr txBox="1"/>
                <p:nvPr/>
              </p:nvSpPr>
              <p:spPr>
                <a:xfrm>
                  <a:off x="496148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61</a:t>
                  </a:r>
                </a:p>
              </p:txBody>
            </p:sp>
            <p:sp>
              <p:nvSpPr>
                <p:cNvPr id="27" name="TextBox 26"/>
                <p:cNvSpPr txBox="1"/>
                <p:nvPr/>
              </p:nvSpPr>
              <p:spPr>
                <a:xfrm>
                  <a:off x="5260739" y="4586602"/>
                  <a:ext cx="3802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62</a:t>
                  </a:r>
                </a:p>
              </p:txBody>
            </p:sp>
            <p:sp>
              <p:nvSpPr>
                <p:cNvPr id="28" name="TextBox 27"/>
                <p:cNvSpPr txBox="1"/>
                <p:nvPr/>
              </p:nvSpPr>
              <p:spPr>
                <a:xfrm>
                  <a:off x="5559989" y="4586602"/>
                  <a:ext cx="38183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63</a:t>
                  </a:r>
                </a:p>
              </p:txBody>
            </p:sp>
            <p:sp>
              <p:nvSpPr>
                <p:cNvPr id="29" name="TextBox 28"/>
                <p:cNvSpPr txBox="1"/>
                <p:nvPr/>
              </p:nvSpPr>
              <p:spPr>
                <a:xfrm>
                  <a:off x="208318" y="4571246"/>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45</a:t>
                  </a:r>
                </a:p>
              </p:txBody>
            </p:sp>
          </p:grpSp>
          <p:sp>
            <p:nvSpPr>
              <p:cNvPr id="9" name="Rectangle 8"/>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7" name="Rectangle 6"/>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51" name="Shape 481"/>
          <p:cNvSpPr/>
          <p:nvPr/>
        </p:nvSpPr>
        <p:spPr>
          <a:xfrm>
            <a:off x="2094762" y="3662443"/>
            <a:ext cx="182880" cy="182880"/>
          </a:xfrm>
          <a:prstGeom prst="rect">
            <a:avLst/>
          </a:prstGeom>
          <a:blipFill>
            <a:blip r:embed="rId3"/>
            <a:stretch>
              <a:fillRect/>
            </a:stretch>
          </a:blipFill>
        </p:spPr>
      </p:sp>
      <p:sp>
        <p:nvSpPr>
          <p:cNvPr id="52" name="Text Placeholder 2"/>
          <p:cNvSpPr txBox="1">
            <a:spLocks/>
          </p:cNvSpPr>
          <p:nvPr/>
        </p:nvSpPr>
        <p:spPr bwMode="auto">
          <a:xfrm>
            <a:off x="681891" y="4444824"/>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Student Height in Inches</a:t>
            </a:r>
            <a:endParaRPr lang="en-US" sz="1800" dirty="0">
              <a:solidFill>
                <a:schemeClr val="accent1"/>
              </a:solidFill>
              <a:latin typeface="Orly's Font 2" pitchFamily="66" charset="0"/>
            </a:endParaRPr>
          </a:p>
        </p:txBody>
      </p:sp>
      <p:sp>
        <p:nvSpPr>
          <p:cNvPr id="53" name="Shape 481"/>
          <p:cNvSpPr/>
          <p:nvPr/>
        </p:nvSpPr>
        <p:spPr>
          <a:xfrm>
            <a:off x="2094762" y="3479563"/>
            <a:ext cx="182880" cy="182880"/>
          </a:xfrm>
          <a:prstGeom prst="rect">
            <a:avLst/>
          </a:prstGeom>
          <a:blipFill>
            <a:blip r:embed="rId3"/>
            <a:stretch>
              <a:fillRect/>
            </a:stretch>
          </a:blipFill>
        </p:spPr>
      </p:sp>
      <p:sp>
        <p:nvSpPr>
          <p:cNvPr id="54" name="Shape 481"/>
          <p:cNvSpPr/>
          <p:nvPr/>
        </p:nvSpPr>
        <p:spPr>
          <a:xfrm>
            <a:off x="2094761" y="3296683"/>
            <a:ext cx="182880" cy="182880"/>
          </a:xfrm>
          <a:prstGeom prst="rect">
            <a:avLst/>
          </a:prstGeom>
          <a:blipFill>
            <a:blip r:embed="rId3"/>
            <a:stretch>
              <a:fillRect/>
            </a:stretch>
          </a:blipFill>
        </p:spPr>
      </p:sp>
      <p:sp>
        <p:nvSpPr>
          <p:cNvPr id="55" name="Shape 481"/>
          <p:cNvSpPr/>
          <p:nvPr/>
        </p:nvSpPr>
        <p:spPr>
          <a:xfrm>
            <a:off x="2094762" y="3108400"/>
            <a:ext cx="182880" cy="182880"/>
          </a:xfrm>
          <a:prstGeom prst="rect">
            <a:avLst/>
          </a:prstGeom>
          <a:blipFill>
            <a:blip r:embed="rId3"/>
            <a:stretch>
              <a:fillRect/>
            </a:stretch>
          </a:blipFill>
        </p:spPr>
      </p:sp>
      <p:sp>
        <p:nvSpPr>
          <p:cNvPr id="56" name="Shape 481"/>
          <p:cNvSpPr/>
          <p:nvPr/>
        </p:nvSpPr>
        <p:spPr>
          <a:xfrm>
            <a:off x="2094761" y="2925520"/>
            <a:ext cx="182880" cy="182880"/>
          </a:xfrm>
          <a:prstGeom prst="rect">
            <a:avLst/>
          </a:prstGeom>
          <a:blipFill>
            <a:blip r:embed="rId3"/>
            <a:stretch>
              <a:fillRect/>
            </a:stretch>
          </a:blipFill>
        </p:spPr>
      </p:sp>
      <p:sp>
        <p:nvSpPr>
          <p:cNvPr id="57" name="Shape 481"/>
          <p:cNvSpPr/>
          <p:nvPr/>
        </p:nvSpPr>
        <p:spPr>
          <a:xfrm>
            <a:off x="2094761" y="2742640"/>
            <a:ext cx="182880" cy="182880"/>
          </a:xfrm>
          <a:prstGeom prst="rect">
            <a:avLst/>
          </a:prstGeom>
          <a:blipFill>
            <a:blip r:embed="rId3"/>
            <a:stretch>
              <a:fillRect/>
            </a:stretch>
          </a:blipFill>
        </p:spPr>
      </p:sp>
      <p:sp>
        <p:nvSpPr>
          <p:cNvPr id="58" name="Shape 481"/>
          <p:cNvSpPr/>
          <p:nvPr/>
        </p:nvSpPr>
        <p:spPr>
          <a:xfrm>
            <a:off x="2094761" y="2559760"/>
            <a:ext cx="182880" cy="182880"/>
          </a:xfrm>
          <a:prstGeom prst="rect">
            <a:avLst/>
          </a:prstGeom>
          <a:blipFill>
            <a:blip r:embed="rId3"/>
            <a:stretch>
              <a:fillRect/>
            </a:stretch>
          </a:blipFill>
        </p:spPr>
      </p:sp>
      <p:sp>
        <p:nvSpPr>
          <p:cNvPr id="59" name="Shape 481"/>
          <p:cNvSpPr/>
          <p:nvPr/>
        </p:nvSpPr>
        <p:spPr>
          <a:xfrm>
            <a:off x="2094761" y="2376880"/>
            <a:ext cx="182880" cy="182880"/>
          </a:xfrm>
          <a:prstGeom prst="rect">
            <a:avLst/>
          </a:prstGeom>
          <a:blipFill>
            <a:blip r:embed="rId3"/>
            <a:stretch>
              <a:fillRect/>
            </a:stretch>
          </a:blipFill>
        </p:spPr>
      </p:sp>
      <p:sp>
        <p:nvSpPr>
          <p:cNvPr id="60" name="Shape 481"/>
          <p:cNvSpPr/>
          <p:nvPr/>
        </p:nvSpPr>
        <p:spPr>
          <a:xfrm>
            <a:off x="3457730" y="3662443"/>
            <a:ext cx="182880" cy="182880"/>
          </a:xfrm>
          <a:prstGeom prst="rect">
            <a:avLst/>
          </a:prstGeom>
          <a:blipFill>
            <a:blip r:embed="rId3"/>
            <a:stretch>
              <a:fillRect/>
            </a:stretch>
          </a:blipFill>
        </p:spPr>
      </p:sp>
      <p:sp>
        <p:nvSpPr>
          <p:cNvPr id="61" name="Shape 481"/>
          <p:cNvSpPr/>
          <p:nvPr/>
        </p:nvSpPr>
        <p:spPr>
          <a:xfrm>
            <a:off x="3457730" y="3473833"/>
            <a:ext cx="182880" cy="182880"/>
          </a:xfrm>
          <a:prstGeom prst="rect">
            <a:avLst/>
          </a:prstGeom>
          <a:blipFill>
            <a:blip r:embed="rId3"/>
            <a:stretch>
              <a:fillRect/>
            </a:stretch>
          </a:blipFill>
        </p:spPr>
      </p:sp>
      <p:sp>
        <p:nvSpPr>
          <p:cNvPr id="62" name="Shape 481"/>
          <p:cNvSpPr/>
          <p:nvPr/>
        </p:nvSpPr>
        <p:spPr>
          <a:xfrm>
            <a:off x="3457730" y="3302195"/>
            <a:ext cx="182880" cy="182880"/>
          </a:xfrm>
          <a:prstGeom prst="rect">
            <a:avLst/>
          </a:prstGeom>
          <a:blipFill>
            <a:blip r:embed="rId3"/>
            <a:stretch>
              <a:fillRect/>
            </a:stretch>
          </a:blipFill>
        </p:spPr>
      </p:sp>
      <p:sp>
        <p:nvSpPr>
          <p:cNvPr id="63" name="Shape 481"/>
          <p:cNvSpPr/>
          <p:nvPr/>
        </p:nvSpPr>
        <p:spPr>
          <a:xfrm>
            <a:off x="3457730" y="3124827"/>
            <a:ext cx="182880" cy="182880"/>
          </a:xfrm>
          <a:prstGeom prst="rect">
            <a:avLst/>
          </a:prstGeom>
          <a:blipFill>
            <a:blip r:embed="rId3"/>
            <a:stretch>
              <a:fillRect/>
            </a:stretch>
          </a:blipFill>
        </p:spPr>
      </p:sp>
      <p:sp>
        <p:nvSpPr>
          <p:cNvPr id="64" name="Shape 481"/>
          <p:cNvSpPr/>
          <p:nvPr/>
        </p:nvSpPr>
        <p:spPr>
          <a:xfrm>
            <a:off x="3457730" y="2941947"/>
            <a:ext cx="182880" cy="182880"/>
          </a:xfrm>
          <a:prstGeom prst="rect">
            <a:avLst/>
          </a:prstGeom>
          <a:blipFill>
            <a:blip r:embed="rId3"/>
            <a:stretch>
              <a:fillRect/>
            </a:stretch>
          </a:blipFill>
        </p:spPr>
      </p:sp>
      <p:sp>
        <p:nvSpPr>
          <p:cNvPr id="65" name="Shape 481"/>
          <p:cNvSpPr/>
          <p:nvPr/>
        </p:nvSpPr>
        <p:spPr>
          <a:xfrm>
            <a:off x="3457730" y="2759067"/>
            <a:ext cx="182880" cy="182880"/>
          </a:xfrm>
          <a:prstGeom prst="rect">
            <a:avLst/>
          </a:prstGeom>
          <a:blipFill>
            <a:blip r:embed="rId3"/>
            <a:stretch>
              <a:fillRect/>
            </a:stretch>
          </a:blipFill>
        </p:spPr>
      </p:sp>
      <p:sp>
        <p:nvSpPr>
          <p:cNvPr id="66" name="Shape 481"/>
          <p:cNvSpPr/>
          <p:nvPr/>
        </p:nvSpPr>
        <p:spPr>
          <a:xfrm>
            <a:off x="3457730" y="2581699"/>
            <a:ext cx="182880" cy="182880"/>
          </a:xfrm>
          <a:prstGeom prst="rect">
            <a:avLst/>
          </a:prstGeom>
          <a:blipFill>
            <a:blip r:embed="rId3"/>
            <a:stretch>
              <a:fillRect/>
            </a:stretch>
          </a:blipFill>
        </p:spPr>
      </p:sp>
      <p:sp>
        <p:nvSpPr>
          <p:cNvPr id="67" name="Shape 481"/>
          <p:cNvSpPr/>
          <p:nvPr/>
        </p:nvSpPr>
        <p:spPr>
          <a:xfrm>
            <a:off x="5502182" y="3656229"/>
            <a:ext cx="182880" cy="182880"/>
          </a:xfrm>
          <a:prstGeom prst="rect">
            <a:avLst/>
          </a:prstGeom>
          <a:blipFill>
            <a:blip r:embed="rId3"/>
            <a:stretch>
              <a:fillRect/>
            </a:stretch>
          </a:blipFill>
        </p:spPr>
      </p:sp>
      <p:sp>
        <p:nvSpPr>
          <p:cNvPr id="68" name="Shape 481"/>
          <p:cNvSpPr/>
          <p:nvPr/>
        </p:nvSpPr>
        <p:spPr>
          <a:xfrm>
            <a:off x="5502182" y="3473833"/>
            <a:ext cx="182880" cy="182880"/>
          </a:xfrm>
          <a:prstGeom prst="rect">
            <a:avLst/>
          </a:prstGeom>
          <a:blipFill>
            <a:blip r:embed="rId3"/>
            <a:stretch>
              <a:fillRect/>
            </a:stretch>
          </a:blipFill>
        </p:spPr>
      </p:sp>
      <p:sp>
        <p:nvSpPr>
          <p:cNvPr id="69" name="Shape 481"/>
          <p:cNvSpPr/>
          <p:nvPr/>
        </p:nvSpPr>
        <p:spPr>
          <a:xfrm>
            <a:off x="5502182" y="3290953"/>
            <a:ext cx="182880" cy="182880"/>
          </a:xfrm>
          <a:prstGeom prst="rect">
            <a:avLst/>
          </a:prstGeom>
          <a:blipFill>
            <a:blip r:embed="rId3"/>
            <a:stretch>
              <a:fillRect/>
            </a:stretch>
          </a:blipFill>
        </p:spPr>
      </p:sp>
      <p:sp>
        <p:nvSpPr>
          <p:cNvPr id="70" name="Shape 481"/>
          <p:cNvSpPr/>
          <p:nvPr/>
        </p:nvSpPr>
        <p:spPr>
          <a:xfrm>
            <a:off x="5502182" y="3108073"/>
            <a:ext cx="182880" cy="182880"/>
          </a:xfrm>
          <a:prstGeom prst="rect">
            <a:avLst/>
          </a:prstGeom>
          <a:blipFill>
            <a:blip r:embed="rId3"/>
            <a:stretch>
              <a:fillRect/>
            </a:stretch>
          </a:blipFill>
        </p:spPr>
      </p:sp>
      <p:sp>
        <p:nvSpPr>
          <p:cNvPr id="71" name="Shape 481"/>
          <p:cNvSpPr/>
          <p:nvPr/>
        </p:nvSpPr>
        <p:spPr>
          <a:xfrm>
            <a:off x="5502182" y="2922070"/>
            <a:ext cx="182880" cy="182880"/>
          </a:xfrm>
          <a:prstGeom prst="rect">
            <a:avLst/>
          </a:prstGeom>
          <a:blipFill>
            <a:blip r:embed="rId3"/>
            <a:stretch>
              <a:fillRect/>
            </a:stretch>
          </a:blipFill>
        </p:spPr>
      </p:sp>
      <p:sp>
        <p:nvSpPr>
          <p:cNvPr id="72" name="Shape 481"/>
          <p:cNvSpPr/>
          <p:nvPr/>
        </p:nvSpPr>
        <p:spPr>
          <a:xfrm>
            <a:off x="5502182" y="2739190"/>
            <a:ext cx="182880" cy="182880"/>
          </a:xfrm>
          <a:prstGeom prst="rect">
            <a:avLst/>
          </a:prstGeom>
          <a:blipFill>
            <a:blip r:embed="rId3"/>
            <a:stretch>
              <a:fillRect/>
            </a:stretch>
          </a:blipFill>
        </p:spPr>
      </p:sp>
      <p:sp>
        <p:nvSpPr>
          <p:cNvPr id="73" name="Shape 481"/>
          <p:cNvSpPr/>
          <p:nvPr/>
        </p:nvSpPr>
        <p:spPr>
          <a:xfrm>
            <a:off x="6183666" y="3662443"/>
            <a:ext cx="182880" cy="182880"/>
          </a:xfrm>
          <a:prstGeom prst="rect">
            <a:avLst/>
          </a:prstGeom>
          <a:blipFill>
            <a:blip r:embed="rId3"/>
            <a:stretch>
              <a:fillRect/>
            </a:stretch>
          </a:blipFill>
        </p:spPr>
      </p:sp>
      <p:sp>
        <p:nvSpPr>
          <p:cNvPr id="74" name="Shape 481"/>
          <p:cNvSpPr/>
          <p:nvPr/>
        </p:nvSpPr>
        <p:spPr>
          <a:xfrm>
            <a:off x="6183667" y="3473349"/>
            <a:ext cx="182880" cy="182880"/>
          </a:xfrm>
          <a:prstGeom prst="rect">
            <a:avLst/>
          </a:prstGeom>
          <a:blipFill>
            <a:blip r:embed="rId3"/>
            <a:stretch>
              <a:fillRect/>
            </a:stretch>
          </a:blipFill>
        </p:spPr>
      </p:sp>
      <p:sp>
        <p:nvSpPr>
          <p:cNvPr id="75" name="Shape 481"/>
          <p:cNvSpPr/>
          <p:nvPr/>
        </p:nvSpPr>
        <p:spPr>
          <a:xfrm>
            <a:off x="6183666" y="3290953"/>
            <a:ext cx="182880" cy="182880"/>
          </a:xfrm>
          <a:prstGeom prst="rect">
            <a:avLst/>
          </a:prstGeom>
          <a:blipFill>
            <a:blip r:embed="rId3"/>
            <a:stretch>
              <a:fillRect/>
            </a:stretch>
          </a:blipFill>
        </p:spPr>
      </p:sp>
      <p:sp>
        <p:nvSpPr>
          <p:cNvPr id="76" name="Shape 481"/>
          <p:cNvSpPr/>
          <p:nvPr/>
        </p:nvSpPr>
        <p:spPr>
          <a:xfrm>
            <a:off x="6183666" y="3114130"/>
            <a:ext cx="182880" cy="182880"/>
          </a:xfrm>
          <a:prstGeom prst="rect">
            <a:avLst/>
          </a:prstGeom>
          <a:blipFill>
            <a:blip r:embed="rId3"/>
            <a:stretch>
              <a:fillRect/>
            </a:stretch>
          </a:blipFill>
        </p:spPr>
      </p:sp>
      <p:sp>
        <p:nvSpPr>
          <p:cNvPr id="77" name="Shape 481"/>
          <p:cNvSpPr/>
          <p:nvPr/>
        </p:nvSpPr>
        <p:spPr>
          <a:xfrm>
            <a:off x="6183667" y="2925036"/>
            <a:ext cx="182880" cy="182880"/>
          </a:xfrm>
          <a:prstGeom prst="rect">
            <a:avLst/>
          </a:prstGeom>
          <a:blipFill>
            <a:blip r:embed="rId3"/>
            <a:stretch>
              <a:fillRect/>
            </a:stretch>
          </a:blipFill>
        </p:spPr>
      </p:sp>
      <p:sp>
        <p:nvSpPr>
          <p:cNvPr id="78" name="Shape 481"/>
          <p:cNvSpPr/>
          <p:nvPr/>
        </p:nvSpPr>
        <p:spPr>
          <a:xfrm>
            <a:off x="6183666" y="2742640"/>
            <a:ext cx="182880" cy="182880"/>
          </a:xfrm>
          <a:prstGeom prst="rect">
            <a:avLst/>
          </a:prstGeom>
          <a:blipFill>
            <a:blip r:embed="rId3"/>
            <a:stretch>
              <a:fillRect/>
            </a:stretch>
          </a:blipFill>
        </p:spPr>
      </p:sp>
      <p:sp>
        <p:nvSpPr>
          <p:cNvPr id="79" name="Shape 481"/>
          <p:cNvSpPr/>
          <p:nvPr/>
        </p:nvSpPr>
        <p:spPr>
          <a:xfrm>
            <a:off x="6183666" y="2560897"/>
            <a:ext cx="182880" cy="182880"/>
          </a:xfrm>
          <a:prstGeom prst="rect">
            <a:avLst/>
          </a:prstGeom>
          <a:blipFill>
            <a:blip r:embed="rId3"/>
            <a:stretch>
              <a:fillRect/>
            </a:stretch>
          </a:blipFill>
        </p:spPr>
      </p:sp>
      <p:sp>
        <p:nvSpPr>
          <p:cNvPr id="80" name="Shape 481"/>
          <p:cNvSpPr/>
          <p:nvPr/>
        </p:nvSpPr>
        <p:spPr>
          <a:xfrm>
            <a:off x="6183667" y="2371803"/>
            <a:ext cx="182880" cy="182880"/>
          </a:xfrm>
          <a:prstGeom prst="rect">
            <a:avLst/>
          </a:prstGeom>
          <a:blipFill>
            <a:blip r:embed="rId3"/>
            <a:stretch>
              <a:fillRect/>
            </a:stretch>
          </a:blipFill>
        </p:spPr>
      </p:sp>
      <p:sp>
        <p:nvSpPr>
          <p:cNvPr id="81" name="Shape 481"/>
          <p:cNvSpPr/>
          <p:nvPr/>
        </p:nvSpPr>
        <p:spPr>
          <a:xfrm>
            <a:off x="6183666" y="2189407"/>
            <a:ext cx="182880" cy="182880"/>
          </a:xfrm>
          <a:prstGeom prst="rect">
            <a:avLst/>
          </a:prstGeom>
          <a:blipFill>
            <a:blip r:embed="rId3"/>
            <a:stretch>
              <a:fillRect/>
            </a:stretch>
          </a:blipFill>
        </p:spPr>
      </p:sp>
      <p:sp>
        <p:nvSpPr>
          <p:cNvPr id="82" name="Rectangle 81"/>
          <p:cNvSpPr/>
          <p:nvPr/>
        </p:nvSpPr>
        <p:spPr>
          <a:xfrm rot="5400000">
            <a:off x="1093641" y="3011523"/>
            <a:ext cx="2255417" cy="611185"/>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Text Placeholder 2"/>
          <p:cNvSpPr txBox="1">
            <a:spLocks/>
          </p:cNvSpPr>
          <p:nvPr/>
        </p:nvSpPr>
        <p:spPr bwMode="auto">
          <a:xfrm rot="20115120">
            <a:off x="-39527" y="2899787"/>
            <a:ext cx="2083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Shortest group</a:t>
            </a:r>
            <a:endParaRPr lang="en-US" sz="1800" dirty="0">
              <a:solidFill>
                <a:schemeClr val="accent1"/>
              </a:solidFill>
              <a:latin typeface="Orly's Font 2" pitchFamily="66" charset="0"/>
            </a:endParaRPr>
          </a:p>
        </p:txBody>
      </p:sp>
      <p:sp>
        <p:nvSpPr>
          <p:cNvPr id="84" name="AutoShape 4"/>
          <p:cNvSpPr>
            <a:spLocks noChangeArrowheads="1"/>
          </p:cNvSpPr>
          <p:nvPr/>
        </p:nvSpPr>
        <p:spPr bwMode="auto">
          <a:xfrm>
            <a:off x="2287859" y="3845323"/>
            <a:ext cx="3204106"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Lowest measurement</a:t>
            </a: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2481"/>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par>
                                <p:cTn id="14" presetID="10" presetClass="entr" presetSubtype="0" fill="hold"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par>
                                <p:cTn id="23" presetID="10"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par>
                                <p:cTn id="26" presetID="10" presetClass="entr" presetSubtype="0"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par>
                                <p:cTn id="29" presetID="10" presetClass="entr" presetSubtype="0"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nodeType="with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par>
                                <p:cTn id="41" presetID="10" presetClass="entr" presetSubtype="0"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par>
                                <p:cTn id="44" presetID="10" presetClass="entr" presetSubtype="0" fill="hold"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500"/>
                                        <p:tgtEl>
                                          <p:spTgt spid="62"/>
                                        </p:tgtEl>
                                      </p:cBhvr>
                                    </p:animEffect>
                                  </p:childTnLst>
                                </p:cTn>
                              </p:par>
                              <p:par>
                                <p:cTn id="47" presetID="10" presetClass="entr" presetSubtype="0" fill="hold" nodeType="with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500"/>
                                        <p:tgtEl>
                                          <p:spTgt spid="63"/>
                                        </p:tgtEl>
                                      </p:cBhvr>
                                    </p:animEffect>
                                  </p:childTnLst>
                                </p:cTn>
                              </p:par>
                              <p:par>
                                <p:cTn id="50" presetID="10" presetClass="entr" presetSubtype="0"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500"/>
                                        <p:tgtEl>
                                          <p:spTgt spid="64"/>
                                        </p:tgtEl>
                                      </p:cBhvr>
                                    </p:animEffect>
                                  </p:childTnLst>
                                </p:cTn>
                              </p:par>
                              <p:par>
                                <p:cTn id="53" presetID="10" presetClass="entr" presetSubtype="0"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par>
                                <p:cTn id="56" presetID="10" presetClass="entr" presetSubtype="0" fill="hold"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500"/>
                                        <p:tgtEl>
                                          <p:spTgt spid="66"/>
                                        </p:tgtEl>
                                      </p:cBhvr>
                                    </p:animEffect>
                                  </p:childTnLst>
                                </p:cTn>
                              </p:par>
                              <p:par>
                                <p:cTn id="59" presetID="10" presetClass="entr" presetSubtype="0" fill="hold" nodeType="with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fade">
                                      <p:cBhvr>
                                        <p:cTn id="61" dur="500"/>
                                        <p:tgtEl>
                                          <p:spTgt spid="67"/>
                                        </p:tgtEl>
                                      </p:cBhvr>
                                    </p:animEffect>
                                  </p:childTnLst>
                                </p:cTn>
                              </p:par>
                              <p:par>
                                <p:cTn id="62" presetID="10" presetClass="entr" presetSubtype="0" fill="hold" nodeType="with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fade">
                                      <p:cBhvr>
                                        <p:cTn id="64" dur="500"/>
                                        <p:tgtEl>
                                          <p:spTgt spid="68"/>
                                        </p:tgtEl>
                                      </p:cBhvr>
                                    </p:animEffect>
                                  </p:childTnLst>
                                </p:cTn>
                              </p:par>
                              <p:par>
                                <p:cTn id="65" presetID="10" presetClass="entr" presetSubtype="0" fill="hold" nodeType="with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500"/>
                                        <p:tgtEl>
                                          <p:spTgt spid="69"/>
                                        </p:tgtEl>
                                      </p:cBhvr>
                                    </p:animEffect>
                                  </p:childTnLst>
                                </p:cTn>
                              </p:par>
                              <p:par>
                                <p:cTn id="68" presetID="10" presetClass="entr" presetSubtype="0" fill="hold" nodeType="with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500"/>
                                        <p:tgtEl>
                                          <p:spTgt spid="70"/>
                                        </p:tgtEl>
                                      </p:cBhvr>
                                    </p:animEffect>
                                  </p:childTnLst>
                                </p:cTn>
                              </p:par>
                              <p:par>
                                <p:cTn id="71" presetID="10" presetClass="entr" presetSubtype="0" fill="hold" nodeType="with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fade">
                                      <p:cBhvr>
                                        <p:cTn id="73" dur="500"/>
                                        <p:tgtEl>
                                          <p:spTgt spid="71"/>
                                        </p:tgtEl>
                                      </p:cBhvr>
                                    </p:animEffect>
                                  </p:childTnLst>
                                </p:cTn>
                              </p:par>
                              <p:par>
                                <p:cTn id="74" presetID="10" presetClass="entr" presetSubtype="0" fill="hold" nodeType="with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childTnLst>
                                </p:cTn>
                              </p:par>
                              <p:par>
                                <p:cTn id="77" presetID="10" presetClass="entr" presetSubtype="0" fill="hold" nodeType="with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fade">
                                      <p:cBhvr>
                                        <p:cTn id="79" dur="500"/>
                                        <p:tgtEl>
                                          <p:spTgt spid="73"/>
                                        </p:tgtEl>
                                      </p:cBhvr>
                                    </p:animEffect>
                                  </p:childTnLst>
                                </p:cTn>
                              </p:par>
                              <p:par>
                                <p:cTn id="80" presetID="10" presetClass="entr" presetSubtype="0" fill="hold" nodeType="with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fade">
                                      <p:cBhvr>
                                        <p:cTn id="82" dur="500"/>
                                        <p:tgtEl>
                                          <p:spTgt spid="74"/>
                                        </p:tgtEl>
                                      </p:cBhvr>
                                    </p:animEffect>
                                  </p:childTnLst>
                                </p:cTn>
                              </p:par>
                              <p:par>
                                <p:cTn id="83" presetID="10" presetClass="entr" presetSubtype="0" fill="hold" nodeType="with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500"/>
                                        <p:tgtEl>
                                          <p:spTgt spid="75"/>
                                        </p:tgtEl>
                                      </p:cBhvr>
                                    </p:animEffect>
                                  </p:childTnLst>
                                </p:cTn>
                              </p:par>
                              <p:par>
                                <p:cTn id="86" presetID="10" presetClass="entr" presetSubtype="0" fill="hold" nodeType="withEffect">
                                  <p:stCondLst>
                                    <p:cond delay="0"/>
                                  </p:stCondLst>
                                  <p:childTnLst>
                                    <p:set>
                                      <p:cBhvr>
                                        <p:cTn id="87" dur="1" fill="hold">
                                          <p:stCondLst>
                                            <p:cond delay="0"/>
                                          </p:stCondLst>
                                        </p:cTn>
                                        <p:tgtEl>
                                          <p:spTgt spid="76"/>
                                        </p:tgtEl>
                                        <p:attrNameLst>
                                          <p:attrName>style.visibility</p:attrName>
                                        </p:attrNameLst>
                                      </p:cBhvr>
                                      <p:to>
                                        <p:strVal val="visible"/>
                                      </p:to>
                                    </p:set>
                                    <p:animEffect transition="in" filter="fade">
                                      <p:cBhvr>
                                        <p:cTn id="88" dur="500"/>
                                        <p:tgtEl>
                                          <p:spTgt spid="76"/>
                                        </p:tgtEl>
                                      </p:cBhvr>
                                    </p:animEffect>
                                  </p:childTnLst>
                                </p:cTn>
                              </p:par>
                              <p:par>
                                <p:cTn id="89" presetID="10" presetClass="entr" presetSubtype="0" fill="hold" nodeType="withEffect">
                                  <p:stCondLst>
                                    <p:cond delay="0"/>
                                  </p:stCondLst>
                                  <p:childTnLst>
                                    <p:set>
                                      <p:cBhvr>
                                        <p:cTn id="90" dur="1" fill="hold">
                                          <p:stCondLst>
                                            <p:cond delay="0"/>
                                          </p:stCondLst>
                                        </p:cTn>
                                        <p:tgtEl>
                                          <p:spTgt spid="77"/>
                                        </p:tgtEl>
                                        <p:attrNameLst>
                                          <p:attrName>style.visibility</p:attrName>
                                        </p:attrNameLst>
                                      </p:cBhvr>
                                      <p:to>
                                        <p:strVal val="visible"/>
                                      </p:to>
                                    </p:set>
                                    <p:animEffect transition="in" filter="fade">
                                      <p:cBhvr>
                                        <p:cTn id="91" dur="500"/>
                                        <p:tgtEl>
                                          <p:spTgt spid="77"/>
                                        </p:tgtEl>
                                      </p:cBhvr>
                                    </p:animEffect>
                                  </p:childTnLst>
                                </p:cTn>
                              </p:par>
                              <p:par>
                                <p:cTn id="92" presetID="10" presetClass="entr" presetSubtype="0" fill="hold" nodeType="withEffect">
                                  <p:stCondLst>
                                    <p:cond delay="0"/>
                                  </p:stCondLst>
                                  <p:childTnLst>
                                    <p:set>
                                      <p:cBhvr>
                                        <p:cTn id="93" dur="1" fill="hold">
                                          <p:stCondLst>
                                            <p:cond delay="0"/>
                                          </p:stCondLst>
                                        </p:cTn>
                                        <p:tgtEl>
                                          <p:spTgt spid="78"/>
                                        </p:tgtEl>
                                        <p:attrNameLst>
                                          <p:attrName>style.visibility</p:attrName>
                                        </p:attrNameLst>
                                      </p:cBhvr>
                                      <p:to>
                                        <p:strVal val="visible"/>
                                      </p:to>
                                    </p:set>
                                    <p:animEffect transition="in" filter="fade">
                                      <p:cBhvr>
                                        <p:cTn id="94" dur="500"/>
                                        <p:tgtEl>
                                          <p:spTgt spid="78"/>
                                        </p:tgtEl>
                                      </p:cBhvr>
                                    </p:animEffect>
                                  </p:childTnLst>
                                </p:cTn>
                              </p:par>
                              <p:par>
                                <p:cTn id="95" presetID="10" presetClass="entr" presetSubtype="0" fill="hold" nodeType="with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500"/>
                                        <p:tgtEl>
                                          <p:spTgt spid="79"/>
                                        </p:tgtEl>
                                      </p:cBhvr>
                                    </p:animEffect>
                                  </p:childTnLst>
                                </p:cTn>
                              </p:par>
                              <p:par>
                                <p:cTn id="98" presetID="10" presetClass="entr" presetSubtype="0" fill="hold" nodeType="withEffect">
                                  <p:stCondLst>
                                    <p:cond delay="0"/>
                                  </p:stCondLst>
                                  <p:childTnLst>
                                    <p:set>
                                      <p:cBhvr>
                                        <p:cTn id="99" dur="1" fill="hold">
                                          <p:stCondLst>
                                            <p:cond delay="0"/>
                                          </p:stCondLst>
                                        </p:cTn>
                                        <p:tgtEl>
                                          <p:spTgt spid="80"/>
                                        </p:tgtEl>
                                        <p:attrNameLst>
                                          <p:attrName>style.visibility</p:attrName>
                                        </p:attrNameLst>
                                      </p:cBhvr>
                                      <p:to>
                                        <p:strVal val="visible"/>
                                      </p:to>
                                    </p:set>
                                    <p:animEffect transition="in" filter="fade">
                                      <p:cBhvr>
                                        <p:cTn id="100" dur="500"/>
                                        <p:tgtEl>
                                          <p:spTgt spid="80"/>
                                        </p:tgtEl>
                                      </p:cBhvr>
                                    </p:animEffect>
                                  </p:childTnLst>
                                </p:cTn>
                              </p:par>
                              <p:par>
                                <p:cTn id="101" presetID="10" presetClass="entr" presetSubtype="0" fill="hold" nodeType="with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fade">
                                      <p:cBhvr>
                                        <p:cTn id="103" dur="500"/>
                                        <p:tgtEl>
                                          <p:spTgt spid="81"/>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84"/>
                                        </p:tgtEl>
                                        <p:attrNameLst>
                                          <p:attrName>style.visibility</p:attrName>
                                        </p:attrNameLst>
                                      </p:cBhvr>
                                      <p:to>
                                        <p:strVal val="visible"/>
                                      </p:to>
                                    </p:set>
                                    <p:animEffect transition="in" filter="fade">
                                      <p:cBhvr>
                                        <p:cTn id="108" dur="2000"/>
                                        <p:tgtEl>
                                          <p:spTgt spid="84"/>
                                        </p:tgtEl>
                                      </p:cBhvr>
                                    </p:animEffect>
                                  </p:childTnLst>
                                  <p:subTnLst>
                                    <p:set>
                                      <p:cBhvr override="childStyle">
                                        <p:cTn dur="1" fill="hold" display="0" masterRel="sameClick" afterEffect="1">
                                          <p:stCondLst>
                                            <p:cond evt="end" delay="0">
                                              <p:tn val="106"/>
                                            </p:cond>
                                          </p:stCondLst>
                                        </p:cTn>
                                        <p:tgtEl>
                                          <p:spTgt spid="84"/>
                                        </p:tgtEl>
                                        <p:attrNameLst>
                                          <p:attrName>style.visibility</p:attrName>
                                        </p:attrNameLst>
                                      </p:cBhvr>
                                      <p:to>
                                        <p:strVal val="hidden"/>
                                      </p:to>
                                    </p:set>
                                  </p:sub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82"/>
                                        </p:tgtEl>
                                        <p:attrNameLst>
                                          <p:attrName>style.visibility</p:attrName>
                                        </p:attrNameLst>
                                      </p:cBhvr>
                                      <p:to>
                                        <p:strVal val="visible"/>
                                      </p:to>
                                    </p:set>
                                    <p:animEffect transition="in" filter="fade">
                                      <p:cBhvr>
                                        <p:cTn id="113" dur="500"/>
                                        <p:tgtEl>
                                          <p:spTgt spid="82"/>
                                        </p:tgtEl>
                                      </p:cBhvr>
                                    </p:animEffect>
                                  </p:childTnLst>
                                </p:cTn>
                              </p:par>
                            </p:childTnLst>
                          </p:cTn>
                        </p:par>
                        <p:par>
                          <p:cTn id="114" fill="hold">
                            <p:stCondLst>
                              <p:cond delay="500"/>
                            </p:stCondLst>
                            <p:childTnLst>
                              <p:par>
                                <p:cTn id="115" presetID="26" presetClass="emph" presetSubtype="0" fill="hold" grpId="1" nodeType="afterEffect">
                                  <p:stCondLst>
                                    <p:cond delay="0"/>
                                  </p:stCondLst>
                                  <p:childTnLst>
                                    <p:animEffect transition="out" filter="fade">
                                      <p:cBhvr>
                                        <p:cTn id="116" dur="2000" tmFilter="0, 0; .2, .5; .8, .5; 1, 0"/>
                                        <p:tgtEl>
                                          <p:spTgt spid="82"/>
                                        </p:tgtEl>
                                      </p:cBhvr>
                                    </p:animEffect>
                                    <p:animScale>
                                      <p:cBhvr>
                                        <p:cTn id="117" dur="1000" autoRev="1" fill="hold"/>
                                        <p:tgtEl>
                                          <p:spTgt spid="82"/>
                                        </p:tgtEl>
                                      </p:cBhvr>
                                      <p:by x="105000" y="105000"/>
                                    </p:animScale>
                                  </p:childTnLst>
                                </p:cTn>
                              </p:par>
                            </p:childTnLst>
                          </p:cTn>
                        </p:par>
                      </p:childTnLst>
                    </p:cTn>
                  </p:par>
                  <p:par>
                    <p:cTn id="118" fill="hold">
                      <p:stCondLst>
                        <p:cond delay="indefinite"/>
                      </p:stCondLst>
                      <p:childTnLst>
                        <p:par>
                          <p:cTn id="119" fill="hold">
                            <p:stCondLst>
                              <p:cond delay="0"/>
                            </p:stCondLst>
                            <p:childTnLst>
                              <p:par>
                                <p:cTn id="120" presetID="1" presetClass="entr" presetSubtype="0" fill="hold" grpId="0" nodeType="clickEffect">
                                  <p:stCondLst>
                                    <p:cond delay="0"/>
                                  </p:stCondLst>
                                  <p:iterate type="lt">
                                    <p:tmAbs val="80"/>
                                  </p:iterate>
                                  <p:childTnLst>
                                    <p:set>
                                      <p:cBhvr>
                                        <p:cTn id="121" dur="1" fill="hold">
                                          <p:stCondLst>
                                            <p:cond delay="0"/>
                                          </p:stCondLst>
                                        </p:cTn>
                                        <p:tgtEl>
                                          <p:spTgt spid="8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2" grpId="0"/>
      <p:bldP spid="82" grpId="0" animBg="1"/>
      <p:bldP spid="82" grpId="1" animBg="1"/>
      <p:bldP spid="83" grpId="0" build="p"/>
      <p:bldP spid="8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128511"/>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Are there more students taller than 52 inches or shorter than 52 inches?</a:t>
            </a:r>
            <a:endParaRPr lang="en-US" sz="2800" dirty="0">
              <a:solidFill>
                <a:schemeClr val="accent1"/>
              </a:solidFill>
              <a:latin typeface="Orly's Font 2" pitchFamily="66" charset="0"/>
            </a:endParaRPr>
          </a:p>
        </p:txBody>
      </p:sp>
      <p:grpSp>
        <p:nvGrpSpPr>
          <p:cNvPr id="4" name="Group 3"/>
          <p:cNvGrpSpPr/>
          <p:nvPr/>
        </p:nvGrpSpPr>
        <p:grpSpPr>
          <a:xfrm>
            <a:off x="881240" y="3731211"/>
            <a:ext cx="6766560" cy="731520"/>
            <a:chOff x="324867" y="4241599"/>
            <a:chExt cx="5942637" cy="627331"/>
          </a:xfrm>
        </p:grpSpPr>
        <p:grpSp>
          <p:nvGrpSpPr>
            <p:cNvPr id="6" name="Group 5"/>
            <p:cNvGrpSpPr/>
            <p:nvPr/>
          </p:nvGrpSpPr>
          <p:grpSpPr>
            <a:xfrm>
              <a:off x="324867" y="4257675"/>
              <a:ext cx="5942637" cy="611255"/>
              <a:chOff x="324867" y="4257675"/>
              <a:chExt cx="5942637" cy="611255"/>
            </a:xfrm>
          </p:grpSpPr>
          <p:grpSp>
            <p:nvGrpSpPr>
              <p:cNvPr id="8" name="Group 7"/>
              <p:cNvGrpSpPr/>
              <p:nvPr/>
            </p:nvGrpSpPr>
            <p:grpSpPr>
              <a:xfrm>
                <a:off x="324867" y="4334129"/>
                <a:ext cx="5942637" cy="534801"/>
                <a:chOff x="115263" y="4328800"/>
                <a:chExt cx="5942637" cy="534801"/>
              </a:xfrm>
            </p:grpSpPr>
            <p:grpSp>
              <p:nvGrpSpPr>
                <p:cNvPr id="10" name="Group 9"/>
                <p:cNvGrpSpPr/>
                <p:nvPr/>
              </p:nvGrpSpPr>
              <p:grpSpPr>
                <a:xfrm>
                  <a:off x="115263" y="4328800"/>
                  <a:ext cx="5942637" cy="257802"/>
                  <a:chOff x="228600" y="4452371"/>
                  <a:chExt cx="9036740" cy="257802"/>
                </a:xfrm>
              </p:grpSpPr>
              <p:grpSp>
                <p:nvGrpSpPr>
                  <p:cNvPr id="30" name="Group 29"/>
                  <p:cNvGrpSpPr/>
                  <p:nvPr/>
                </p:nvGrpSpPr>
                <p:grpSpPr>
                  <a:xfrm>
                    <a:off x="228600" y="4457700"/>
                    <a:ext cx="9036740" cy="252473"/>
                    <a:chOff x="354519" y="3526308"/>
                    <a:chExt cx="9036740" cy="252473"/>
                  </a:xfrm>
                </p:grpSpPr>
                <p:cxnSp>
                  <p:nvCxnSpPr>
                    <p:cNvPr id="35" name="Straight Arrow Connector 34"/>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25523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300741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34624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391753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710296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437260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48276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528272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5737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619284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66479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75580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801308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84681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1061253"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1516315"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197137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476714" y="4571245"/>
                  <a:ext cx="37221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46</a:t>
                  </a:r>
                </a:p>
              </p:txBody>
            </p:sp>
            <p:sp>
              <p:nvSpPr>
                <p:cNvPr id="12" name="TextBox 11"/>
                <p:cNvSpPr txBox="1"/>
                <p:nvPr/>
              </p:nvSpPr>
              <p:spPr>
                <a:xfrm>
                  <a:off x="783180" y="4586602"/>
                  <a:ext cx="35779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47</a:t>
                  </a:r>
                </a:p>
              </p:txBody>
            </p:sp>
            <p:sp>
              <p:nvSpPr>
                <p:cNvPr id="13" name="TextBox 12"/>
                <p:cNvSpPr txBox="1"/>
                <p:nvPr/>
              </p:nvSpPr>
              <p:spPr>
                <a:xfrm>
                  <a:off x="1078424" y="4586602"/>
                  <a:ext cx="36580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48</a:t>
                  </a:r>
                </a:p>
              </p:txBody>
            </p:sp>
            <p:sp>
              <p:nvSpPr>
                <p:cNvPr id="14" name="TextBox 13"/>
                <p:cNvSpPr txBox="1"/>
                <p:nvPr/>
              </p:nvSpPr>
              <p:spPr>
                <a:xfrm>
                  <a:off x="1380081" y="4586602"/>
                  <a:ext cx="36099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49</a:t>
                  </a:r>
                </a:p>
              </p:txBody>
            </p:sp>
            <p:sp>
              <p:nvSpPr>
                <p:cNvPr id="15" name="TextBox 14"/>
                <p:cNvSpPr txBox="1"/>
                <p:nvPr/>
              </p:nvSpPr>
              <p:spPr>
                <a:xfrm>
                  <a:off x="1662501" y="4586602"/>
                  <a:ext cx="39466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50</a:t>
                  </a:r>
                </a:p>
              </p:txBody>
            </p:sp>
            <p:sp>
              <p:nvSpPr>
                <p:cNvPr id="16" name="TextBox 15"/>
                <p:cNvSpPr txBox="1"/>
                <p:nvPr/>
              </p:nvSpPr>
              <p:spPr>
                <a:xfrm>
                  <a:off x="1989806"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51</a:t>
                  </a:r>
                </a:p>
              </p:txBody>
            </p:sp>
            <p:sp>
              <p:nvSpPr>
                <p:cNvPr id="17" name="TextBox 16"/>
                <p:cNvSpPr txBox="1"/>
                <p:nvPr/>
              </p:nvSpPr>
              <p:spPr>
                <a:xfrm>
                  <a:off x="2267417" y="4586601"/>
                  <a:ext cx="38183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52</a:t>
                  </a:r>
                </a:p>
              </p:txBody>
            </p:sp>
            <p:sp>
              <p:nvSpPr>
                <p:cNvPr id="18" name="TextBox 17"/>
                <p:cNvSpPr txBox="1"/>
                <p:nvPr/>
              </p:nvSpPr>
              <p:spPr>
                <a:xfrm>
                  <a:off x="2565868" y="4586602"/>
                  <a:ext cx="38343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53</a:t>
                  </a:r>
                </a:p>
              </p:txBody>
            </p:sp>
            <p:sp>
              <p:nvSpPr>
                <p:cNvPr id="19" name="TextBox 18"/>
                <p:cNvSpPr txBox="1"/>
                <p:nvPr/>
              </p:nvSpPr>
              <p:spPr>
                <a:xfrm>
                  <a:off x="2869929" y="4586602"/>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54</a:t>
                  </a:r>
                </a:p>
              </p:txBody>
            </p:sp>
            <p:sp>
              <p:nvSpPr>
                <p:cNvPr id="20" name="TextBox 19"/>
                <p:cNvSpPr txBox="1"/>
                <p:nvPr/>
              </p:nvSpPr>
              <p:spPr>
                <a:xfrm>
                  <a:off x="3162769" y="4586602"/>
                  <a:ext cx="38664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55</a:t>
                  </a:r>
                </a:p>
              </p:txBody>
            </p:sp>
            <p:sp>
              <p:nvSpPr>
                <p:cNvPr id="21" name="TextBox 20"/>
                <p:cNvSpPr txBox="1"/>
                <p:nvPr/>
              </p:nvSpPr>
              <p:spPr>
                <a:xfrm>
                  <a:off x="3462822" y="4586602"/>
                  <a:ext cx="38504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56</a:t>
                  </a:r>
                </a:p>
              </p:txBody>
            </p:sp>
            <p:sp>
              <p:nvSpPr>
                <p:cNvPr id="22" name="TextBox 21"/>
                <p:cNvSpPr txBox="1"/>
                <p:nvPr/>
              </p:nvSpPr>
              <p:spPr>
                <a:xfrm>
                  <a:off x="3769288" y="4586602"/>
                  <a:ext cx="37061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57</a:t>
                  </a:r>
                </a:p>
              </p:txBody>
            </p:sp>
            <p:sp>
              <p:nvSpPr>
                <p:cNvPr id="23" name="TextBox 22"/>
                <p:cNvSpPr txBox="1"/>
                <p:nvPr/>
              </p:nvSpPr>
              <p:spPr>
                <a:xfrm>
                  <a:off x="4064532" y="4586602"/>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58</a:t>
                  </a:r>
                </a:p>
              </p:txBody>
            </p:sp>
            <p:sp>
              <p:nvSpPr>
                <p:cNvPr id="24" name="TextBox 23"/>
                <p:cNvSpPr txBox="1"/>
                <p:nvPr/>
              </p:nvSpPr>
              <p:spPr>
                <a:xfrm>
                  <a:off x="4366189" y="4586602"/>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59</a:t>
                  </a:r>
                </a:p>
              </p:txBody>
            </p:sp>
            <p:sp>
              <p:nvSpPr>
                <p:cNvPr id="25" name="TextBox 24"/>
                <p:cNvSpPr txBox="1"/>
                <p:nvPr/>
              </p:nvSpPr>
              <p:spPr>
                <a:xfrm>
                  <a:off x="4655823" y="4586602"/>
                  <a:ext cx="3930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60</a:t>
                  </a:r>
                </a:p>
              </p:txBody>
            </p:sp>
            <p:sp>
              <p:nvSpPr>
                <p:cNvPr id="26" name="TextBox 25"/>
                <p:cNvSpPr txBox="1"/>
                <p:nvPr/>
              </p:nvSpPr>
              <p:spPr>
                <a:xfrm>
                  <a:off x="496148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61</a:t>
                  </a:r>
                </a:p>
              </p:txBody>
            </p:sp>
            <p:sp>
              <p:nvSpPr>
                <p:cNvPr id="27" name="TextBox 26"/>
                <p:cNvSpPr txBox="1"/>
                <p:nvPr/>
              </p:nvSpPr>
              <p:spPr>
                <a:xfrm>
                  <a:off x="5260739" y="4586602"/>
                  <a:ext cx="3802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62</a:t>
                  </a:r>
                </a:p>
              </p:txBody>
            </p:sp>
            <p:sp>
              <p:nvSpPr>
                <p:cNvPr id="28" name="TextBox 27"/>
                <p:cNvSpPr txBox="1"/>
                <p:nvPr/>
              </p:nvSpPr>
              <p:spPr>
                <a:xfrm>
                  <a:off x="5559989" y="4586602"/>
                  <a:ext cx="38183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63</a:t>
                  </a:r>
                </a:p>
              </p:txBody>
            </p:sp>
            <p:sp>
              <p:nvSpPr>
                <p:cNvPr id="29" name="TextBox 28"/>
                <p:cNvSpPr txBox="1"/>
                <p:nvPr/>
              </p:nvSpPr>
              <p:spPr>
                <a:xfrm>
                  <a:off x="208318" y="4571246"/>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45</a:t>
                  </a:r>
                </a:p>
              </p:txBody>
            </p:sp>
          </p:grpSp>
          <p:sp>
            <p:nvSpPr>
              <p:cNvPr id="9" name="Rectangle 8"/>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7" name="Rectangle 6"/>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51" name="Shape 481"/>
          <p:cNvSpPr/>
          <p:nvPr/>
        </p:nvSpPr>
        <p:spPr>
          <a:xfrm>
            <a:off x="2094762" y="3662443"/>
            <a:ext cx="182880" cy="182880"/>
          </a:xfrm>
          <a:prstGeom prst="rect">
            <a:avLst/>
          </a:prstGeom>
          <a:blipFill>
            <a:blip r:embed="rId3"/>
            <a:stretch>
              <a:fillRect/>
            </a:stretch>
          </a:blipFill>
        </p:spPr>
      </p:sp>
      <p:sp>
        <p:nvSpPr>
          <p:cNvPr id="52" name="Text Placeholder 2"/>
          <p:cNvSpPr txBox="1">
            <a:spLocks/>
          </p:cNvSpPr>
          <p:nvPr/>
        </p:nvSpPr>
        <p:spPr bwMode="auto">
          <a:xfrm>
            <a:off x="681891" y="4444824"/>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Student Height in Inches</a:t>
            </a:r>
            <a:endParaRPr lang="en-US" sz="1800" dirty="0">
              <a:solidFill>
                <a:schemeClr val="accent1"/>
              </a:solidFill>
              <a:latin typeface="Orly's Font 2" pitchFamily="66" charset="0"/>
            </a:endParaRPr>
          </a:p>
        </p:txBody>
      </p:sp>
      <p:sp>
        <p:nvSpPr>
          <p:cNvPr id="53" name="Shape 481"/>
          <p:cNvSpPr/>
          <p:nvPr/>
        </p:nvSpPr>
        <p:spPr>
          <a:xfrm>
            <a:off x="2094762" y="3479563"/>
            <a:ext cx="182880" cy="182880"/>
          </a:xfrm>
          <a:prstGeom prst="rect">
            <a:avLst/>
          </a:prstGeom>
          <a:blipFill>
            <a:blip r:embed="rId3"/>
            <a:stretch>
              <a:fillRect/>
            </a:stretch>
          </a:blipFill>
        </p:spPr>
      </p:sp>
      <p:sp>
        <p:nvSpPr>
          <p:cNvPr id="54" name="Shape 481"/>
          <p:cNvSpPr/>
          <p:nvPr/>
        </p:nvSpPr>
        <p:spPr>
          <a:xfrm>
            <a:off x="2094761" y="3296683"/>
            <a:ext cx="182880" cy="182880"/>
          </a:xfrm>
          <a:prstGeom prst="rect">
            <a:avLst/>
          </a:prstGeom>
          <a:blipFill>
            <a:blip r:embed="rId3"/>
            <a:stretch>
              <a:fillRect/>
            </a:stretch>
          </a:blipFill>
        </p:spPr>
      </p:sp>
      <p:sp>
        <p:nvSpPr>
          <p:cNvPr id="55" name="Shape 481"/>
          <p:cNvSpPr/>
          <p:nvPr/>
        </p:nvSpPr>
        <p:spPr>
          <a:xfrm>
            <a:off x="2094762" y="3108400"/>
            <a:ext cx="182880" cy="182880"/>
          </a:xfrm>
          <a:prstGeom prst="rect">
            <a:avLst/>
          </a:prstGeom>
          <a:blipFill>
            <a:blip r:embed="rId3"/>
            <a:stretch>
              <a:fillRect/>
            </a:stretch>
          </a:blipFill>
        </p:spPr>
      </p:sp>
      <p:sp>
        <p:nvSpPr>
          <p:cNvPr id="56" name="Shape 481"/>
          <p:cNvSpPr/>
          <p:nvPr/>
        </p:nvSpPr>
        <p:spPr>
          <a:xfrm>
            <a:off x="2094761" y="2925520"/>
            <a:ext cx="182880" cy="182880"/>
          </a:xfrm>
          <a:prstGeom prst="rect">
            <a:avLst/>
          </a:prstGeom>
          <a:blipFill>
            <a:blip r:embed="rId3"/>
            <a:stretch>
              <a:fillRect/>
            </a:stretch>
          </a:blipFill>
        </p:spPr>
      </p:sp>
      <p:sp>
        <p:nvSpPr>
          <p:cNvPr id="57" name="Shape 481"/>
          <p:cNvSpPr/>
          <p:nvPr/>
        </p:nvSpPr>
        <p:spPr>
          <a:xfrm>
            <a:off x="2094761" y="2742640"/>
            <a:ext cx="182880" cy="182880"/>
          </a:xfrm>
          <a:prstGeom prst="rect">
            <a:avLst/>
          </a:prstGeom>
          <a:blipFill>
            <a:blip r:embed="rId3"/>
            <a:stretch>
              <a:fillRect/>
            </a:stretch>
          </a:blipFill>
        </p:spPr>
      </p:sp>
      <p:sp>
        <p:nvSpPr>
          <p:cNvPr id="58" name="Shape 481"/>
          <p:cNvSpPr/>
          <p:nvPr/>
        </p:nvSpPr>
        <p:spPr>
          <a:xfrm>
            <a:off x="2094761" y="2559760"/>
            <a:ext cx="182880" cy="182880"/>
          </a:xfrm>
          <a:prstGeom prst="rect">
            <a:avLst/>
          </a:prstGeom>
          <a:blipFill>
            <a:blip r:embed="rId3"/>
            <a:stretch>
              <a:fillRect/>
            </a:stretch>
          </a:blipFill>
        </p:spPr>
      </p:sp>
      <p:sp>
        <p:nvSpPr>
          <p:cNvPr id="59" name="Shape 481"/>
          <p:cNvSpPr/>
          <p:nvPr/>
        </p:nvSpPr>
        <p:spPr>
          <a:xfrm>
            <a:off x="2094761" y="2376880"/>
            <a:ext cx="182880" cy="182880"/>
          </a:xfrm>
          <a:prstGeom prst="rect">
            <a:avLst/>
          </a:prstGeom>
          <a:blipFill>
            <a:blip r:embed="rId3"/>
            <a:stretch>
              <a:fillRect/>
            </a:stretch>
          </a:blipFill>
        </p:spPr>
      </p:sp>
      <p:sp>
        <p:nvSpPr>
          <p:cNvPr id="60" name="Shape 481"/>
          <p:cNvSpPr/>
          <p:nvPr/>
        </p:nvSpPr>
        <p:spPr>
          <a:xfrm>
            <a:off x="3457730" y="3662443"/>
            <a:ext cx="182880" cy="182880"/>
          </a:xfrm>
          <a:prstGeom prst="rect">
            <a:avLst/>
          </a:prstGeom>
          <a:blipFill>
            <a:blip r:embed="rId3"/>
            <a:stretch>
              <a:fillRect/>
            </a:stretch>
          </a:blipFill>
        </p:spPr>
      </p:sp>
      <p:sp>
        <p:nvSpPr>
          <p:cNvPr id="61" name="Shape 481"/>
          <p:cNvSpPr/>
          <p:nvPr/>
        </p:nvSpPr>
        <p:spPr>
          <a:xfrm>
            <a:off x="3457730" y="3473833"/>
            <a:ext cx="182880" cy="182880"/>
          </a:xfrm>
          <a:prstGeom prst="rect">
            <a:avLst/>
          </a:prstGeom>
          <a:blipFill>
            <a:blip r:embed="rId3"/>
            <a:stretch>
              <a:fillRect/>
            </a:stretch>
          </a:blipFill>
        </p:spPr>
      </p:sp>
      <p:sp>
        <p:nvSpPr>
          <p:cNvPr id="62" name="Shape 481"/>
          <p:cNvSpPr/>
          <p:nvPr/>
        </p:nvSpPr>
        <p:spPr>
          <a:xfrm>
            <a:off x="3457730" y="3302195"/>
            <a:ext cx="182880" cy="182880"/>
          </a:xfrm>
          <a:prstGeom prst="rect">
            <a:avLst/>
          </a:prstGeom>
          <a:blipFill>
            <a:blip r:embed="rId3"/>
            <a:stretch>
              <a:fillRect/>
            </a:stretch>
          </a:blipFill>
        </p:spPr>
      </p:sp>
      <p:sp>
        <p:nvSpPr>
          <p:cNvPr id="63" name="Shape 481"/>
          <p:cNvSpPr/>
          <p:nvPr/>
        </p:nvSpPr>
        <p:spPr>
          <a:xfrm>
            <a:off x="3457730" y="3124827"/>
            <a:ext cx="182880" cy="182880"/>
          </a:xfrm>
          <a:prstGeom prst="rect">
            <a:avLst/>
          </a:prstGeom>
          <a:blipFill>
            <a:blip r:embed="rId3"/>
            <a:stretch>
              <a:fillRect/>
            </a:stretch>
          </a:blipFill>
        </p:spPr>
      </p:sp>
      <p:sp>
        <p:nvSpPr>
          <p:cNvPr id="64" name="Shape 481"/>
          <p:cNvSpPr/>
          <p:nvPr/>
        </p:nvSpPr>
        <p:spPr>
          <a:xfrm>
            <a:off x="3457730" y="2941947"/>
            <a:ext cx="182880" cy="182880"/>
          </a:xfrm>
          <a:prstGeom prst="rect">
            <a:avLst/>
          </a:prstGeom>
          <a:blipFill>
            <a:blip r:embed="rId3"/>
            <a:stretch>
              <a:fillRect/>
            </a:stretch>
          </a:blipFill>
        </p:spPr>
      </p:sp>
      <p:sp>
        <p:nvSpPr>
          <p:cNvPr id="65" name="Shape 481"/>
          <p:cNvSpPr/>
          <p:nvPr/>
        </p:nvSpPr>
        <p:spPr>
          <a:xfrm>
            <a:off x="3457730" y="2759067"/>
            <a:ext cx="182880" cy="182880"/>
          </a:xfrm>
          <a:prstGeom prst="rect">
            <a:avLst/>
          </a:prstGeom>
          <a:blipFill>
            <a:blip r:embed="rId3"/>
            <a:stretch>
              <a:fillRect/>
            </a:stretch>
          </a:blipFill>
        </p:spPr>
      </p:sp>
      <p:sp>
        <p:nvSpPr>
          <p:cNvPr id="66" name="Shape 481"/>
          <p:cNvSpPr/>
          <p:nvPr/>
        </p:nvSpPr>
        <p:spPr>
          <a:xfrm>
            <a:off x="3457730" y="2581699"/>
            <a:ext cx="182880" cy="182880"/>
          </a:xfrm>
          <a:prstGeom prst="rect">
            <a:avLst/>
          </a:prstGeom>
          <a:blipFill>
            <a:blip r:embed="rId3"/>
            <a:stretch>
              <a:fillRect/>
            </a:stretch>
          </a:blipFill>
        </p:spPr>
      </p:sp>
      <p:sp>
        <p:nvSpPr>
          <p:cNvPr id="67" name="Shape 481"/>
          <p:cNvSpPr/>
          <p:nvPr/>
        </p:nvSpPr>
        <p:spPr>
          <a:xfrm>
            <a:off x="5502182" y="3656229"/>
            <a:ext cx="182880" cy="182880"/>
          </a:xfrm>
          <a:prstGeom prst="rect">
            <a:avLst/>
          </a:prstGeom>
          <a:blipFill>
            <a:blip r:embed="rId3"/>
            <a:stretch>
              <a:fillRect/>
            </a:stretch>
          </a:blipFill>
        </p:spPr>
      </p:sp>
      <p:sp>
        <p:nvSpPr>
          <p:cNvPr id="68" name="Shape 481"/>
          <p:cNvSpPr/>
          <p:nvPr/>
        </p:nvSpPr>
        <p:spPr>
          <a:xfrm>
            <a:off x="5502182" y="3473833"/>
            <a:ext cx="182880" cy="182880"/>
          </a:xfrm>
          <a:prstGeom prst="rect">
            <a:avLst/>
          </a:prstGeom>
          <a:blipFill>
            <a:blip r:embed="rId3"/>
            <a:stretch>
              <a:fillRect/>
            </a:stretch>
          </a:blipFill>
        </p:spPr>
      </p:sp>
      <p:sp>
        <p:nvSpPr>
          <p:cNvPr id="69" name="Shape 481"/>
          <p:cNvSpPr/>
          <p:nvPr/>
        </p:nvSpPr>
        <p:spPr>
          <a:xfrm>
            <a:off x="5502182" y="3290953"/>
            <a:ext cx="182880" cy="182880"/>
          </a:xfrm>
          <a:prstGeom prst="rect">
            <a:avLst/>
          </a:prstGeom>
          <a:blipFill>
            <a:blip r:embed="rId3"/>
            <a:stretch>
              <a:fillRect/>
            </a:stretch>
          </a:blipFill>
        </p:spPr>
      </p:sp>
      <p:sp>
        <p:nvSpPr>
          <p:cNvPr id="70" name="Shape 481"/>
          <p:cNvSpPr/>
          <p:nvPr/>
        </p:nvSpPr>
        <p:spPr>
          <a:xfrm>
            <a:off x="5502182" y="3108073"/>
            <a:ext cx="182880" cy="182880"/>
          </a:xfrm>
          <a:prstGeom prst="rect">
            <a:avLst/>
          </a:prstGeom>
          <a:blipFill>
            <a:blip r:embed="rId3"/>
            <a:stretch>
              <a:fillRect/>
            </a:stretch>
          </a:blipFill>
        </p:spPr>
      </p:sp>
      <p:sp>
        <p:nvSpPr>
          <p:cNvPr id="71" name="Shape 481"/>
          <p:cNvSpPr/>
          <p:nvPr/>
        </p:nvSpPr>
        <p:spPr>
          <a:xfrm>
            <a:off x="5502182" y="2922070"/>
            <a:ext cx="182880" cy="182880"/>
          </a:xfrm>
          <a:prstGeom prst="rect">
            <a:avLst/>
          </a:prstGeom>
          <a:blipFill>
            <a:blip r:embed="rId3"/>
            <a:stretch>
              <a:fillRect/>
            </a:stretch>
          </a:blipFill>
        </p:spPr>
      </p:sp>
      <p:sp>
        <p:nvSpPr>
          <p:cNvPr id="72" name="Shape 481"/>
          <p:cNvSpPr/>
          <p:nvPr/>
        </p:nvSpPr>
        <p:spPr>
          <a:xfrm>
            <a:off x="5502182" y="2739190"/>
            <a:ext cx="182880" cy="182880"/>
          </a:xfrm>
          <a:prstGeom prst="rect">
            <a:avLst/>
          </a:prstGeom>
          <a:blipFill>
            <a:blip r:embed="rId3"/>
            <a:stretch>
              <a:fillRect/>
            </a:stretch>
          </a:blipFill>
        </p:spPr>
      </p:sp>
      <p:sp>
        <p:nvSpPr>
          <p:cNvPr id="73" name="Shape 481"/>
          <p:cNvSpPr/>
          <p:nvPr/>
        </p:nvSpPr>
        <p:spPr>
          <a:xfrm>
            <a:off x="6183666" y="3662443"/>
            <a:ext cx="182880" cy="182880"/>
          </a:xfrm>
          <a:prstGeom prst="rect">
            <a:avLst/>
          </a:prstGeom>
          <a:blipFill>
            <a:blip r:embed="rId3"/>
            <a:stretch>
              <a:fillRect/>
            </a:stretch>
          </a:blipFill>
        </p:spPr>
      </p:sp>
      <p:sp>
        <p:nvSpPr>
          <p:cNvPr id="74" name="Shape 481"/>
          <p:cNvSpPr/>
          <p:nvPr/>
        </p:nvSpPr>
        <p:spPr>
          <a:xfrm>
            <a:off x="6183667" y="3473349"/>
            <a:ext cx="182880" cy="182880"/>
          </a:xfrm>
          <a:prstGeom prst="rect">
            <a:avLst/>
          </a:prstGeom>
          <a:blipFill>
            <a:blip r:embed="rId3"/>
            <a:stretch>
              <a:fillRect/>
            </a:stretch>
          </a:blipFill>
        </p:spPr>
      </p:sp>
      <p:sp>
        <p:nvSpPr>
          <p:cNvPr id="75" name="Shape 481"/>
          <p:cNvSpPr/>
          <p:nvPr/>
        </p:nvSpPr>
        <p:spPr>
          <a:xfrm>
            <a:off x="6183666" y="3290953"/>
            <a:ext cx="182880" cy="182880"/>
          </a:xfrm>
          <a:prstGeom prst="rect">
            <a:avLst/>
          </a:prstGeom>
          <a:blipFill>
            <a:blip r:embed="rId3"/>
            <a:stretch>
              <a:fillRect/>
            </a:stretch>
          </a:blipFill>
        </p:spPr>
      </p:sp>
      <p:sp>
        <p:nvSpPr>
          <p:cNvPr id="76" name="Shape 481"/>
          <p:cNvSpPr/>
          <p:nvPr/>
        </p:nvSpPr>
        <p:spPr>
          <a:xfrm>
            <a:off x="6183666" y="3114130"/>
            <a:ext cx="182880" cy="182880"/>
          </a:xfrm>
          <a:prstGeom prst="rect">
            <a:avLst/>
          </a:prstGeom>
          <a:blipFill>
            <a:blip r:embed="rId3"/>
            <a:stretch>
              <a:fillRect/>
            </a:stretch>
          </a:blipFill>
        </p:spPr>
      </p:sp>
      <p:sp>
        <p:nvSpPr>
          <p:cNvPr id="77" name="Shape 481"/>
          <p:cNvSpPr/>
          <p:nvPr/>
        </p:nvSpPr>
        <p:spPr>
          <a:xfrm>
            <a:off x="6183667" y="2925036"/>
            <a:ext cx="182880" cy="182880"/>
          </a:xfrm>
          <a:prstGeom prst="rect">
            <a:avLst/>
          </a:prstGeom>
          <a:blipFill>
            <a:blip r:embed="rId3"/>
            <a:stretch>
              <a:fillRect/>
            </a:stretch>
          </a:blipFill>
        </p:spPr>
      </p:sp>
      <p:sp>
        <p:nvSpPr>
          <p:cNvPr id="78" name="Shape 481"/>
          <p:cNvSpPr/>
          <p:nvPr/>
        </p:nvSpPr>
        <p:spPr>
          <a:xfrm>
            <a:off x="6183666" y="2742640"/>
            <a:ext cx="182880" cy="182880"/>
          </a:xfrm>
          <a:prstGeom prst="rect">
            <a:avLst/>
          </a:prstGeom>
          <a:blipFill>
            <a:blip r:embed="rId3"/>
            <a:stretch>
              <a:fillRect/>
            </a:stretch>
          </a:blipFill>
        </p:spPr>
      </p:sp>
      <p:sp>
        <p:nvSpPr>
          <p:cNvPr id="79" name="Shape 481"/>
          <p:cNvSpPr/>
          <p:nvPr/>
        </p:nvSpPr>
        <p:spPr>
          <a:xfrm>
            <a:off x="6183666" y="2560897"/>
            <a:ext cx="182880" cy="182880"/>
          </a:xfrm>
          <a:prstGeom prst="rect">
            <a:avLst/>
          </a:prstGeom>
          <a:blipFill>
            <a:blip r:embed="rId3"/>
            <a:stretch>
              <a:fillRect/>
            </a:stretch>
          </a:blipFill>
        </p:spPr>
      </p:sp>
      <p:sp>
        <p:nvSpPr>
          <p:cNvPr id="80" name="Shape 481"/>
          <p:cNvSpPr/>
          <p:nvPr/>
        </p:nvSpPr>
        <p:spPr>
          <a:xfrm>
            <a:off x="6183667" y="2371803"/>
            <a:ext cx="182880" cy="182880"/>
          </a:xfrm>
          <a:prstGeom prst="rect">
            <a:avLst/>
          </a:prstGeom>
          <a:blipFill>
            <a:blip r:embed="rId3"/>
            <a:stretch>
              <a:fillRect/>
            </a:stretch>
          </a:blipFill>
        </p:spPr>
      </p:sp>
      <p:sp>
        <p:nvSpPr>
          <p:cNvPr id="81" name="Shape 481"/>
          <p:cNvSpPr/>
          <p:nvPr/>
        </p:nvSpPr>
        <p:spPr>
          <a:xfrm>
            <a:off x="6183666" y="2189407"/>
            <a:ext cx="182880" cy="182880"/>
          </a:xfrm>
          <a:prstGeom prst="rect">
            <a:avLst/>
          </a:prstGeom>
          <a:blipFill>
            <a:blip r:embed="rId3"/>
            <a:stretch>
              <a:fillRect/>
            </a:stretch>
          </a:blipFill>
        </p:spPr>
      </p:sp>
      <p:sp>
        <p:nvSpPr>
          <p:cNvPr id="82" name="Rectangle 81"/>
          <p:cNvSpPr/>
          <p:nvPr/>
        </p:nvSpPr>
        <p:spPr>
          <a:xfrm rot="5400000">
            <a:off x="4742180" y="2718499"/>
            <a:ext cx="2380113" cy="1108355"/>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Text Placeholder 2"/>
          <p:cNvSpPr txBox="1">
            <a:spLocks/>
          </p:cNvSpPr>
          <p:nvPr/>
        </p:nvSpPr>
        <p:spPr bwMode="auto">
          <a:xfrm rot="2482080">
            <a:off x="6562927" y="2773962"/>
            <a:ext cx="2045934"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Taller than </a:t>
            </a:r>
          </a:p>
          <a:p>
            <a:pPr marL="0" indent="0" algn="ctr">
              <a:buFont typeface="Wingdings" pitchFamily="2" charset="2"/>
              <a:buNone/>
            </a:pPr>
            <a:r>
              <a:rPr lang="en-US" sz="1800" dirty="0" smtClean="0">
                <a:solidFill>
                  <a:schemeClr val="accent1"/>
                </a:solidFill>
                <a:latin typeface="Orly's Font 2" pitchFamily="66" charset="0"/>
              </a:rPr>
              <a:t>52 inches</a:t>
            </a:r>
            <a:endParaRPr lang="en-US" sz="1800" dirty="0">
              <a:solidFill>
                <a:schemeClr val="accent1"/>
              </a:solidFill>
              <a:latin typeface="Orly's Font 2" pitchFamily="66" charset="0"/>
            </a:endParaRPr>
          </a:p>
        </p:txBody>
      </p:sp>
      <p:sp>
        <p:nvSpPr>
          <p:cNvPr id="84" name="Rectangle 83"/>
          <p:cNvSpPr/>
          <p:nvPr/>
        </p:nvSpPr>
        <p:spPr>
          <a:xfrm rot="5400000">
            <a:off x="1031294" y="3073871"/>
            <a:ext cx="2380113" cy="611185"/>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Text Placeholder 2"/>
          <p:cNvSpPr txBox="1">
            <a:spLocks/>
          </p:cNvSpPr>
          <p:nvPr/>
        </p:nvSpPr>
        <p:spPr bwMode="auto">
          <a:xfrm rot="20115120">
            <a:off x="-39527" y="2733588"/>
            <a:ext cx="2083064"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Shorter than </a:t>
            </a:r>
          </a:p>
          <a:p>
            <a:pPr marL="0" indent="0" algn="ctr">
              <a:buFont typeface="Wingdings" pitchFamily="2" charset="2"/>
              <a:buNone/>
            </a:pPr>
            <a:r>
              <a:rPr lang="en-US" sz="1800" dirty="0" smtClean="0">
                <a:solidFill>
                  <a:schemeClr val="accent1"/>
                </a:solidFill>
                <a:latin typeface="Orly's Font 2" pitchFamily="66" charset="0"/>
              </a:rPr>
              <a:t>52 inches</a:t>
            </a:r>
            <a:endParaRPr lang="en-US" sz="1800" dirty="0">
              <a:solidFill>
                <a:schemeClr val="accent1"/>
              </a:solidFill>
              <a:latin typeface="Orly's Font 2" pitchFamily="66" charset="0"/>
            </a:endParaRPr>
          </a:p>
        </p:txBody>
      </p:sp>
      <p:sp>
        <p:nvSpPr>
          <p:cNvPr id="86" name="AutoShape 4"/>
          <p:cNvSpPr>
            <a:spLocks noChangeArrowheads="1"/>
          </p:cNvSpPr>
          <p:nvPr/>
        </p:nvSpPr>
        <p:spPr bwMode="auto">
          <a:xfrm rot="2255666">
            <a:off x="3442122" y="4202688"/>
            <a:ext cx="1635215"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52 inches</a:t>
            </a:r>
          </a:p>
        </p:txBody>
      </p:sp>
    </p:spTree>
    <p:extLst>
      <p:ext uri="{BB962C8B-B14F-4D97-AF65-F5344CB8AC3E}">
        <p14:creationId xmlns:p14="http://schemas.microsoft.com/office/powerpoint/2010/main" val="738797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4721"/>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par>
                                <p:cTn id="14" presetID="10" presetClass="entr" presetSubtype="0" fill="hold"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par>
                                <p:cTn id="23" presetID="10"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par>
                                <p:cTn id="26" presetID="10" presetClass="entr" presetSubtype="0"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par>
                                <p:cTn id="29" presetID="10" presetClass="entr" presetSubtype="0"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nodeType="with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par>
                                <p:cTn id="41" presetID="10" presetClass="entr" presetSubtype="0"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par>
                                <p:cTn id="44" presetID="10" presetClass="entr" presetSubtype="0" fill="hold"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500"/>
                                        <p:tgtEl>
                                          <p:spTgt spid="62"/>
                                        </p:tgtEl>
                                      </p:cBhvr>
                                    </p:animEffect>
                                  </p:childTnLst>
                                </p:cTn>
                              </p:par>
                              <p:par>
                                <p:cTn id="47" presetID="10" presetClass="entr" presetSubtype="0" fill="hold" nodeType="with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500"/>
                                        <p:tgtEl>
                                          <p:spTgt spid="63"/>
                                        </p:tgtEl>
                                      </p:cBhvr>
                                    </p:animEffect>
                                  </p:childTnLst>
                                </p:cTn>
                              </p:par>
                              <p:par>
                                <p:cTn id="50" presetID="10" presetClass="entr" presetSubtype="0"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500"/>
                                        <p:tgtEl>
                                          <p:spTgt spid="64"/>
                                        </p:tgtEl>
                                      </p:cBhvr>
                                    </p:animEffect>
                                  </p:childTnLst>
                                </p:cTn>
                              </p:par>
                              <p:par>
                                <p:cTn id="53" presetID="10" presetClass="entr" presetSubtype="0"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par>
                                <p:cTn id="56" presetID="10" presetClass="entr" presetSubtype="0" fill="hold"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500"/>
                                        <p:tgtEl>
                                          <p:spTgt spid="66"/>
                                        </p:tgtEl>
                                      </p:cBhvr>
                                    </p:animEffect>
                                  </p:childTnLst>
                                </p:cTn>
                              </p:par>
                              <p:par>
                                <p:cTn id="59" presetID="10" presetClass="entr" presetSubtype="0" fill="hold" nodeType="with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fade">
                                      <p:cBhvr>
                                        <p:cTn id="61" dur="500"/>
                                        <p:tgtEl>
                                          <p:spTgt spid="67"/>
                                        </p:tgtEl>
                                      </p:cBhvr>
                                    </p:animEffect>
                                  </p:childTnLst>
                                </p:cTn>
                              </p:par>
                              <p:par>
                                <p:cTn id="62" presetID="10" presetClass="entr" presetSubtype="0" fill="hold" nodeType="with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fade">
                                      <p:cBhvr>
                                        <p:cTn id="64" dur="500"/>
                                        <p:tgtEl>
                                          <p:spTgt spid="68"/>
                                        </p:tgtEl>
                                      </p:cBhvr>
                                    </p:animEffect>
                                  </p:childTnLst>
                                </p:cTn>
                              </p:par>
                              <p:par>
                                <p:cTn id="65" presetID="10" presetClass="entr" presetSubtype="0" fill="hold" nodeType="with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500"/>
                                        <p:tgtEl>
                                          <p:spTgt spid="69"/>
                                        </p:tgtEl>
                                      </p:cBhvr>
                                    </p:animEffect>
                                  </p:childTnLst>
                                </p:cTn>
                              </p:par>
                              <p:par>
                                <p:cTn id="68" presetID="10" presetClass="entr" presetSubtype="0" fill="hold" nodeType="with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500"/>
                                        <p:tgtEl>
                                          <p:spTgt spid="70"/>
                                        </p:tgtEl>
                                      </p:cBhvr>
                                    </p:animEffect>
                                  </p:childTnLst>
                                </p:cTn>
                              </p:par>
                              <p:par>
                                <p:cTn id="71" presetID="10" presetClass="entr" presetSubtype="0" fill="hold" nodeType="with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fade">
                                      <p:cBhvr>
                                        <p:cTn id="73" dur="500"/>
                                        <p:tgtEl>
                                          <p:spTgt spid="71"/>
                                        </p:tgtEl>
                                      </p:cBhvr>
                                    </p:animEffect>
                                  </p:childTnLst>
                                </p:cTn>
                              </p:par>
                              <p:par>
                                <p:cTn id="74" presetID="10" presetClass="entr" presetSubtype="0" fill="hold" nodeType="with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childTnLst>
                                </p:cTn>
                              </p:par>
                              <p:par>
                                <p:cTn id="77" presetID="10" presetClass="entr" presetSubtype="0" fill="hold" nodeType="with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fade">
                                      <p:cBhvr>
                                        <p:cTn id="79" dur="500"/>
                                        <p:tgtEl>
                                          <p:spTgt spid="73"/>
                                        </p:tgtEl>
                                      </p:cBhvr>
                                    </p:animEffect>
                                  </p:childTnLst>
                                </p:cTn>
                              </p:par>
                              <p:par>
                                <p:cTn id="80" presetID="10" presetClass="entr" presetSubtype="0" fill="hold" nodeType="with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fade">
                                      <p:cBhvr>
                                        <p:cTn id="82" dur="500"/>
                                        <p:tgtEl>
                                          <p:spTgt spid="74"/>
                                        </p:tgtEl>
                                      </p:cBhvr>
                                    </p:animEffect>
                                  </p:childTnLst>
                                </p:cTn>
                              </p:par>
                              <p:par>
                                <p:cTn id="83" presetID="10" presetClass="entr" presetSubtype="0" fill="hold" nodeType="with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500"/>
                                        <p:tgtEl>
                                          <p:spTgt spid="75"/>
                                        </p:tgtEl>
                                      </p:cBhvr>
                                    </p:animEffect>
                                  </p:childTnLst>
                                </p:cTn>
                              </p:par>
                              <p:par>
                                <p:cTn id="86" presetID="10" presetClass="entr" presetSubtype="0" fill="hold" nodeType="withEffect">
                                  <p:stCondLst>
                                    <p:cond delay="0"/>
                                  </p:stCondLst>
                                  <p:childTnLst>
                                    <p:set>
                                      <p:cBhvr>
                                        <p:cTn id="87" dur="1" fill="hold">
                                          <p:stCondLst>
                                            <p:cond delay="0"/>
                                          </p:stCondLst>
                                        </p:cTn>
                                        <p:tgtEl>
                                          <p:spTgt spid="76"/>
                                        </p:tgtEl>
                                        <p:attrNameLst>
                                          <p:attrName>style.visibility</p:attrName>
                                        </p:attrNameLst>
                                      </p:cBhvr>
                                      <p:to>
                                        <p:strVal val="visible"/>
                                      </p:to>
                                    </p:set>
                                    <p:animEffect transition="in" filter="fade">
                                      <p:cBhvr>
                                        <p:cTn id="88" dur="500"/>
                                        <p:tgtEl>
                                          <p:spTgt spid="76"/>
                                        </p:tgtEl>
                                      </p:cBhvr>
                                    </p:animEffect>
                                  </p:childTnLst>
                                </p:cTn>
                              </p:par>
                              <p:par>
                                <p:cTn id="89" presetID="10" presetClass="entr" presetSubtype="0" fill="hold" nodeType="withEffect">
                                  <p:stCondLst>
                                    <p:cond delay="0"/>
                                  </p:stCondLst>
                                  <p:childTnLst>
                                    <p:set>
                                      <p:cBhvr>
                                        <p:cTn id="90" dur="1" fill="hold">
                                          <p:stCondLst>
                                            <p:cond delay="0"/>
                                          </p:stCondLst>
                                        </p:cTn>
                                        <p:tgtEl>
                                          <p:spTgt spid="77"/>
                                        </p:tgtEl>
                                        <p:attrNameLst>
                                          <p:attrName>style.visibility</p:attrName>
                                        </p:attrNameLst>
                                      </p:cBhvr>
                                      <p:to>
                                        <p:strVal val="visible"/>
                                      </p:to>
                                    </p:set>
                                    <p:animEffect transition="in" filter="fade">
                                      <p:cBhvr>
                                        <p:cTn id="91" dur="500"/>
                                        <p:tgtEl>
                                          <p:spTgt spid="77"/>
                                        </p:tgtEl>
                                      </p:cBhvr>
                                    </p:animEffect>
                                  </p:childTnLst>
                                </p:cTn>
                              </p:par>
                              <p:par>
                                <p:cTn id="92" presetID="10" presetClass="entr" presetSubtype="0" fill="hold" nodeType="withEffect">
                                  <p:stCondLst>
                                    <p:cond delay="0"/>
                                  </p:stCondLst>
                                  <p:childTnLst>
                                    <p:set>
                                      <p:cBhvr>
                                        <p:cTn id="93" dur="1" fill="hold">
                                          <p:stCondLst>
                                            <p:cond delay="0"/>
                                          </p:stCondLst>
                                        </p:cTn>
                                        <p:tgtEl>
                                          <p:spTgt spid="78"/>
                                        </p:tgtEl>
                                        <p:attrNameLst>
                                          <p:attrName>style.visibility</p:attrName>
                                        </p:attrNameLst>
                                      </p:cBhvr>
                                      <p:to>
                                        <p:strVal val="visible"/>
                                      </p:to>
                                    </p:set>
                                    <p:animEffect transition="in" filter="fade">
                                      <p:cBhvr>
                                        <p:cTn id="94" dur="500"/>
                                        <p:tgtEl>
                                          <p:spTgt spid="78"/>
                                        </p:tgtEl>
                                      </p:cBhvr>
                                    </p:animEffect>
                                  </p:childTnLst>
                                </p:cTn>
                              </p:par>
                              <p:par>
                                <p:cTn id="95" presetID="10" presetClass="entr" presetSubtype="0" fill="hold" nodeType="with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500"/>
                                        <p:tgtEl>
                                          <p:spTgt spid="79"/>
                                        </p:tgtEl>
                                      </p:cBhvr>
                                    </p:animEffect>
                                  </p:childTnLst>
                                </p:cTn>
                              </p:par>
                              <p:par>
                                <p:cTn id="98" presetID="10" presetClass="entr" presetSubtype="0" fill="hold" nodeType="withEffect">
                                  <p:stCondLst>
                                    <p:cond delay="0"/>
                                  </p:stCondLst>
                                  <p:childTnLst>
                                    <p:set>
                                      <p:cBhvr>
                                        <p:cTn id="99" dur="1" fill="hold">
                                          <p:stCondLst>
                                            <p:cond delay="0"/>
                                          </p:stCondLst>
                                        </p:cTn>
                                        <p:tgtEl>
                                          <p:spTgt spid="80"/>
                                        </p:tgtEl>
                                        <p:attrNameLst>
                                          <p:attrName>style.visibility</p:attrName>
                                        </p:attrNameLst>
                                      </p:cBhvr>
                                      <p:to>
                                        <p:strVal val="visible"/>
                                      </p:to>
                                    </p:set>
                                    <p:animEffect transition="in" filter="fade">
                                      <p:cBhvr>
                                        <p:cTn id="100" dur="500"/>
                                        <p:tgtEl>
                                          <p:spTgt spid="80"/>
                                        </p:tgtEl>
                                      </p:cBhvr>
                                    </p:animEffect>
                                  </p:childTnLst>
                                </p:cTn>
                              </p:par>
                              <p:par>
                                <p:cTn id="101" presetID="10" presetClass="entr" presetSubtype="0" fill="hold" nodeType="with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fade">
                                      <p:cBhvr>
                                        <p:cTn id="103" dur="500"/>
                                        <p:tgtEl>
                                          <p:spTgt spid="81"/>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2000"/>
                                        <p:tgtEl>
                                          <p:spTgt spid="86"/>
                                        </p:tgtEl>
                                      </p:cBhvr>
                                    </p:animEffect>
                                  </p:childTnLst>
                                  <p:subTnLst>
                                    <p:set>
                                      <p:cBhvr override="childStyle">
                                        <p:cTn dur="1" fill="hold" display="0" masterRel="sameClick" afterEffect="1">
                                          <p:stCondLst>
                                            <p:cond evt="end" delay="0">
                                              <p:tn val="106"/>
                                            </p:cond>
                                          </p:stCondLst>
                                        </p:cTn>
                                        <p:tgtEl>
                                          <p:spTgt spid="86"/>
                                        </p:tgtEl>
                                        <p:attrNameLst>
                                          <p:attrName>style.visibility</p:attrName>
                                        </p:attrNameLst>
                                      </p:cBhvr>
                                      <p:to>
                                        <p:strVal val="hidden"/>
                                      </p:to>
                                    </p:set>
                                  </p:sub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82"/>
                                        </p:tgtEl>
                                        <p:attrNameLst>
                                          <p:attrName>style.visibility</p:attrName>
                                        </p:attrNameLst>
                                      </p:cBhvr>
                                      <p:to>
                                        <p:strVal val="visible"/>
                                      </p:to>
                                    </p:set>
                                    <p:animEffect transition="in" filter="fade">
                                      <p:cBhvr>
                                        <p:cTn id="113" dur="500"/>
                                        <p:tgtEl>
                                          <p:spTgt spid="82"/>
                                        </p:tgtEl>
                                      </p:cBhvr>
                                    </p:animEffect>
                                  </p:childTnLst>
                                </p:cTn>
                              </p:par>
                            </p:childTnLst>
                          </p:cTn>
                        </p:par>
                        <p:par>
                          <p:cTn id="114" fill="hold">
                            <p:stCondLst>
                              <p:cond delay="500"/>
                            </p:stCondLst>
                            <p:childTnLst>
                              <p:par>
                                <p:cTn id="115" presetID="26" presetClass="emph" presetSubtype="0" fill="hold" grpId="1" nodeType="afterEffect">
                                  <p:stCondLst>
                                    <p:cond delay="0"/>
                                  </p:stCondLst>
                                  <p:childTnLst>
                                    <p:animEffect transition="out" filter="fade">
                                      <p:cBhvr>
                                        <p:cTn id="116" dur="2000" tmFilter="0, 0; .2, .5; .8, .5; 1, 0"/>
                                        <p:tgtEl>
                                          <p:spTgt spid="82"/>
                                        </p:tgtEl>
                                      </p:cBhvr>
                                    </p:animEffect>
                                    <p:animScale>
                                      <p:cBhvr>
                                        <p:cTn id="117" dur="1000" autoRev="1" fill="hold"/>
                                        <p:tgtEl>
                                          <p:spTgt spid="82"/>
                                        </p:tgtEl>
                                      </p:cBhvr>
                                      <p:by x="105000" y="105000"/>
                                    </p:animScale>
                                  </p:childTnLst>
                                </p:cTn>
                              </p:par>
                            </p:childTnLst>
                          </p:cTn>
                        </p:par>
                        <p:par>
                          <p:cTn id="118" fill="hold">
                            <p:stCondLst>
                              <p:cond delay="2500"/>
                            </p:stCondLst>
                            <p:childTnLst>
                              <p:par>
                                <p:cTn id="119" presetID="1" presetClass="entr" presetSubtype="0" fill="hold" grpId="0" nodeType="afterEffect">
                                  <p:stCondLst>
                                    <p:cond delay="0"/>
                                  </p:stCondLst>
                                  <p:iterate type="lt">
                                    <p:tmAbs val="80"/>
                                  </p:iterate>
                                  <p:childTnLst>
                                    <p:set>
                                      <p:cBhvr>
                                        <p:cTn id="120" dur="1" fill="hold">
                                          <p:stCondLst>
                                            <p:cond delay="0"/>
                                          </p:stCondLst>
                                        </p:cTn>
                                        <p:tgtEl>
                                          <p:spTgt spid="83">
                                            <p:txEl>
                                              <p:pRg st="0" end="0"/>
                                            </p:txEl>
                                          </p:spTgt>
                                        </p:tgtEl>
                                        <p:attrNameLst>
                                          <p:attrName>style.visibility</p:attrName>
                                        </p:attrNameLst>
                                      </p:cBhvr>
                                      <p:to>
                                        <p:strVal val="visible"/>
                                      </p:to>
                                    </p:set>
                                  </p:childTnLst>
                                </p:cTn>
                              </p:par>
                            </p:childTnLst>
                          </p:cTn>
                        </p:par>
                        <p:par>
                          <p:cTn id="121" fill="hold">
                            <p:stCondLst>
                              <p:cond delay="3221"/>
                            </p:stCondLst>
                            <p:childTnLst>
                              <p:par>
                                <p:cTn id="122" presetID="1" presetClass="entr" presetSubtype="0" fill="hold" grpId="0" nodeType="afterEffect">
                                  <p:stCondLst>
                                    <p:cond delay="0"/>
                                  </p:stCondLst>
                                  <p:iterate type="lt">
                                    <p:tmAbs val="80"/>
                                  </p:iterate>
                                  <p:childTnLst>
                                    <p:set>
                                      <p:cBhvr>
                                        <p:cTn id="123" dur="1" fill="hold">
                                          <p:stCondLst>
                                            <p:cond delay="0"/>
                                          </p:stCondLst>
                                        </p:cTn>
                                        <p:tgtEl>
                                          <p:spTgt spid="83">
                                            <p:txEl>
                                              <p:pRg st="1" end="1"/>
                                            </p:txEl>
                                          </p:spTgt>
                                        </p:tgtEl>
                                        <p:attrNameLst>
                                          <p:attrName>style.visibility</p:attrName>
                                        </p:attrNameLst>
                                      </p:cBhvr>
                                      <p:to>
                                        <p:strVal val="visible"/>
                                      </p:to>
                                    </p:se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84"/>
                                        </p:tgtEl>
                                        <p:attrNameLst>
                                          <p:attrName>style.visibility</p:attrName>
                                        </p:attrNameLst>
                                      </p:cBhvr>
                                      <p:to>
                                        <p:strVal val="visible"/>
                                      </p:to>
                                    </p:set>
                                    <p:animEffect transition="in" filter="fade">
                                      <p:cBhvr>
                                        <p:cTn id="128" dur="500"/>
                                        <p:tgtEl>
                                          <p:spTgt spid="84"/>
                                        </p:tgtEl>
                                      </p:cBhvr>
                                    </p:animEffect>
                                  </p:childTnLst>
                                </p:cTn>
                              </p:par>
                            </p:childTnLst>
                          </p:cTn>
                        </p:par>
                        <p:par>
                          <p:cTn id="129" fill="hold">
                            <p:stCondLst>
                              <p:cond delay="500"/>
                            </p:stCondLst>
                            <p:childTnLst>
                              <p:par>
                                <p:cTn id="130" presetID="26" presetClass="emph" presetSubtype="0" fill="hold" grpId="1" nodeType="afterEffect">
                                  <p:stCondLst>
                                    <p:cond delay="0"/>
                                  </p:stCondLst>
                                  <p:childTnLst>
                                    <p:animEffect transition="out" filter="fade">
                                      <p:cBhvr>
                                        <p:cTn id="131" dur="2000" tmFilter="0, 0; .2, .5; .8, .5; 1, 0"/>
                                        <p:tgtEl>
                                          <p:spTgt spid="84"/>
                                        </p:tgtEl>
                                      </p:cBhvr>
                                    </p:animEffect>
                                    <p:animScale>
                                      <p:cBhvr>
                                        <p:cTn id="132" dur="1000" autoRev="1" fill="hold"/>
                                        <p:tgtEl>
                                          <p:spTgt spid="84"/>
                                        </p:tgtEl>
                                      </p:cBhvr>
                                      <p:by x="105000" y="105000"/>
                                    </p:animScale>
                                  </p:childTnLst>
                                </p:cTn>
                              </p:par>
                            </p:childTnLst>
                          </p:cTn>
                        </p:par>
                        <p:par>
                          <p:cTn id="133" fill="hold">
                            <p:stCondLst>
                              <p:cond delay="2500"/>
                            </p:stCondLst>
                            <p:childTnLst>
                              <p:par>
                                <p:cTn id="134" presetID="1" presetClass="entr" presetSubtype="0" fill="hold" grpId="0" nodeType="afterEffect">
                                  <p:stCondLst>
                                    <p:cond delay="0"/>
                                  </p:stCondLst>
                                  <p:iterate type="lt">
                                    <p:tmAbs val="80"/>
                                  </p:iterate>
                                  <p:childTnLst>
                                    <p:set>
                                      <p:cBhvr>
                                        <p:cTn id="135" dur="1" fill="hold">
                                          <p:stCondLst>
                                            <p:cond delay="0"/>
                                          </p:stCondLst>
                                        </p:cTn>
                                        <p:tgtEl>
                                          <p:spTgt spid="85">
                                            <p:txEl>
                                              <p:pRg st="0" end="0"/>
                                            </p:txEl>
                                          </p:spTgt>
                                        </p:tgtEl>
                                        <p:attrNameLst>
                                          <p:attrName>style.visibility</p:attrName>
                                        </p:attrNameLst>
                                      </p:cBhvr>
                                      <p:to>
                                        <p:strVal val="visible"/>
                                      </p:to>
                                    </p:set>
                                  </p:childTnLst>
                                </p:cTn>
                              </p:par>
                            </p:childTnLst>
                          </p:cTn>
                        </p:par>
                        <p:par>
                          <p:cTn id="136" fill="hold">
                            <p:stCondLst>
                              <p:cond delay="3301"/>
                            </p:stCondLst>
                            <p:childTnLst>
                              <p:par>
                                <p:cTn id="137" presetID="1" presetClass="entr" presetSubtype="0" fill="hold" grpId="0" nodeType="afterEffect">
                                  <p:stCondLst>
                                    <p:cond delay="0"/>
                                  </p:stCondLst>
                                  <p:iterate type="lt">
                                    <p:tmAbs val="80"/>
                                  </p:iterate>
                                  <p:childTnLst>
                                    <p:set>
                                      <p:cBhvr>
                                        <p:cTn id="138" dur="1" fill="hold">
                                          <p:stCondLst>
                                            <p:cond delay="0"/>
                                          </p:stCondLst>
                                        </p:cTn>
                                        <p:tgtEl>
                                          <p:spTgt spid="8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2" grpId="0"/>
      <p:bldP spid="82" grpId="0" animBg="1"/>
      <p:bldP spid="82" grpId="1" animBg="1"/>
      <p:bldP spid="83" grpId="0" uiExpand="1" build="p"/>
      <p:bldP spid="84" grpId="0" animBg="1"/>
      <p:bldP spid="84" grpId="1" animBg="1"/>
      <p:bldP spid="85" grpId="0" uiExpand="1" build="p"/>
      <p:bldP spid="8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128511"/>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Are there more students taller than 55 inches or shorter than 55 inches?</a:t>
            </a:r>
            <a:endParaRPr lang="en-US" sz="2800" dirty="0">
              <a:solidFill>
                <a:schemeClr val="accent1"/>
              </a:solidFill>
              <a:latin typeface="Orly's Font 2" pitchFamily="66" charset="0"/>
            </a:endParaRPr>
          </a:p>
        </p:txBody>
      </p:sp>
      <p:grpSp>
        <p:nvGrpSpPr>
          <p:cNvPr id="4" name="Group 3"/>
          <p:cNvGrpSpPr/>
          <p:nvPr/>
        </p:nvGrpSpPr>
        <p:grpSpPr>
          <a:xfrm>
            <a:off x="881240" y="3731211"/>
            <a:ext cx="6766560" cy="731520"/>
            <a:chOff x="324867" y="4241599"/>
            <a:chExt cx="5942637" cy="627331"/>
          </a:xfrm>
        </p:grpSpPr>
        <p:grpSp>
          <p:nvGrpSpPr>
            <p:cNvPr id="6" name="Group 5"/>
            <p:cNvGrpSpPr/>
            <p:nvPr/>
          </p:nvGrpSpPr>
          <p:grpSpPr>
            <a:xfrm>
              <a:off x="324867" y="4257675"/>
              <a:ext cx="5942637" cy="611255"/>
              <a:chOff x="324867" y="4257675"/>
              <a:chExt cx="5942637" cy="611255"/>
            </a:xfrm>
          </p:grpSpPr>
          <p:grpSp>
            <p:nvGrpSpPr>
              <p:cNvPr id="8" name="Group 7"/>
              <p:cNvGrpSpPr/>
              <p:nvPr/>
            </p:nvGrpSpPr>
            <p:grpSpPr>
              <a:xfrm>
                <a:off x="324867" y="4334129"/>
                <a:ext cx="5942637" cy="534801"/>
                <a:chOff x="115263" y="4328800"/>
                <a:chExt cx="5942637" cy="534801"/>
              </a:xfrm>
            </p:grpSpPr>
            <p:grpSp>
              <p:nvGrpSpPr>
                <p:cNvPr id="10" name="Group 9"/>
                <p:cNvGrpSpPr/>
                <p:nvPr/>
              </p:nvGrpSpPr>
              <p:grpSpPr>
                <a:xfrm>
                  <a:off x="115263" y="4328800"/>
                  <a:ext cx="5942637" cy="257802"/>
                  <a:chOff x="228600" y="4452371"/>
                  <a:chExt cx="9036740" cy="257802"/>
                </a:xfrm>
              </p:grpSpPr>
              <p:grpSp>
                <p:nvGrpSpPr>
                  <p:cNvPr id="30" name="Group 29"/>
                  <p:cNvGrpSpPr/>
                  <p:nvPr/>
                </p:nvGrpSpPr>
                <p:grpSpPr>
                  <a:xfrm>
                    <a:off x="228600" y="4457700"/>
                    <a:ext cx="9036740" cy="252473"/>
                    <a:chOff x="354519" y="3526308"/>
                    <a:chExt cx="9036740" cy="252473"/>
                  </a:xfrm>
                </p:grpSpPr>
                <p:cxnSp>
                  <p:nvCxnSpPr>
                    <p:cNvPr id="35" name="Straight Arrow Connector 34"/>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25523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300741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34624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391753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710296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437260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48276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528272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5737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619284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66479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75580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801308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84681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1061253"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1516315"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197137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476714" y="4571245"/>
                  <a:ext cx="37221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46</a:t>
                  </a:r>
                </a:p>
              </p:txBody>
            </p:sp>
            <p:sp>
              <p:nvSpPr>
                <p:cNvPr id="12" name="TextBox 11"/>
                <p:cNvSpPr txBox="1"/>
                <p:nvPr/>
              </p:nvSpPr>
              <p:spPr>
                <a:xfrm>
                  <a:off x="783180" y="4586602"/>
                  <a:ext cx="35779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47</a:t>
                  </a:r>
                </a:p>
              </p:txBody>
            </p:sp>
            <p:sp>
              <p:nvSpPr>
                <p:cNvPr id="13" name="TextBox 12"/>
                <p:cNvSpPr txBox="1"/>
                <p:nvPr/>
              </p:nvSpPr>
              <p:spPr>
                <a:xfrm>
                  <a:off x="1078424" y="4586602"/>
                  <a:ext cx="36580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48</a:t>
                  </a:r>
                </a:p>
              </p:txBody>
            </p:sp>
            <p:sp>
              <p:nvSpPr>
                <p:cNvPr id="14" name="TextBox 13"/>
                <p:cNvSpPr txBox="1"/>
                <p:nvPr/>
              </p:nvSpPr>
              <p:spPr>
                <a:xfrm>
                  <a:off x="1380081" y="4586602"/>
                  <a:ext cx="36099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49</a:t>
                  </a:r>
                </a:p>
              </p:txBody>
            </p:sp>
            <p:sp>
              <p:nvSpPr>
                <p:cNvPr id="15" name="TextBox 14"/>
                <p:cNvSpPr txBox="1"/>
                <p:nvPr/>
              </p:nvSpPr>
              <p:spPr>
                <a:xfrm>
                  <a:off x="1662501" y="4586602"/>
                  <a:ext cx="39466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50</a:t>
                  </a:r>
                </a:p>
              </p:txBody>
            </p:sp>
            <p:sp>
              <p:nvSpPr>
                <p:cNvPr id="16" name="TextBox 15"/>
                <p:cNvSpPr txBox="1"/>
                <p:nvPr/>
              </p:nvSpPr>
              <p:spPr>
                <a:xfrm>
                  <a:off x="1989806"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51</a:t>
                  </a:r>
                </a:p>
              </p:txBody>
            </p:sp>
            <p:sp>
              <p:nvSpPr>
                <p:cNvPr id="17" name="TextBox 16"/>
                <p:cNvSpPr txBox="1"/>
                <p:nvPr/>
              </p:nvSpPr>
              <p:spPr>
                <a:xfrm>
                  <a:off x="2267417" y="4586601"/>
                  <a:ext cx="38183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52</a:t>
                  </a:r>
                </a:p>
              </p:txBody>
            </p:sp>
            <p:sp>
              <p:nvSpPr>
                <p:cNvPr id="18" name="TextBox 17"/>
                <p:cNvSpPr txBox="1"/>
                <p:nvPr/>
              </p:nvSpPr>
              <p:spPr>
                <a:xfrm>
                  <a:off x="2565868" y="4586602"/>
                  <a:ext cx="38343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53</a:t>
                  </a:r>
                </a:p>
              </p:txBody>
            </p:sp>
            <p:sp>
              <p:nvSpPr>
                <p:cNvPr id="19" name="TextBox 18"/>
                <p:cNvSpPr txBox="1"/>
                <p:nvPr/>
              </p:nvSpPr>
              <p:spPr>
                <a:xfrm>
                  <a:off x="2869929" y="4586602"/>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54</a:t>
                  </a:r>
                </a:p>
              </p:txBody>
            </p:sp>
            <p:sp>
              <p:nvSpPr>
                <p:cNvPr id="20" name="TextBox 19"/>
                <p:cNvSpPr txBox="1"/>
                <p:nvPr/>
              </p:nvSpPr>
              <p:spPr>
                <a:xfrm>
                  <a:off x="3162769" y="4586602"/>
                  <a:ext cx="38664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55</a:t>
                  </a:r>
                </a:p>
              </p:txBody>
            </p:sp>
            <p:sp>
              <p:nvSpPr>
                <p:cNvPr id="21" name="TextBox 20"/>
                <p:cNvSpPr txBox="1"/>
                <p:nvPr/>
              </p:nvSpPr>
              <p:spPr>
                <a:xfrm>
                  <a:off x="3462822" y="4586602"/>
                  <a:ext cx="38504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56</a:t>
                  </a:r>
                </a:p>
              </p:txBody>
            </p:sp>
            <p:sp>
              <p:nvSpPr>
                <p:cNvPr id="22" name="TextBox 21"/>
                <p:cNvSpPr txBox="1"/>
                <p:nvPr/>
              </p:nvSpPr>
              <p:spPr>
                <a:xfrm>
                  <a:off x="3769288" y="4586602"/>
                  <a:ext cx="37061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57</a:t>
                  </a:r>
                </a:p>
              </p:txBody>
            </p:sp>
            <p:sp>
              <p:nvSpPr>
                <p:cNvPr id="23" name="TextBox 22"/>
                <p:cNvSpPr txBox="1"/>
                <p:nvPr/>
              </p:nvSpPr>
              <p:spPr>
                <a:xfrm>
                  <a:off x="4064532" y="4586602"/>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58</a:t>
                  </a:r>
                </a:p>
              </p:txBody>
            </p:sp>
            <p:sp>
              <p:nvSpPr>
                <p:cNvPr id="24" name="TextBox 23"/>
                <p:cNvSpPr txBox="1"/>
                <p:nvPr/>
              </p:nvSpPr>
              <p:spPr>
                <a:xfrm>
                  <a:off x="4366189" y="4586602"/>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59</a:t>
                  </a:r>
                </a:p>
              </p:txBody>
            </p:sp>
            <p:sp>
              <p:nvSpPr>
                <p:cNvPr id="25" name="TextBox 24"/>
                <p:cNvSpPr txBox="1"/>
                <p:nvPr/>
              </p:nvSpPr>
              <p:spPr>
                <a:xfrm>
                  <a:off x="4655823" y="4586602"/>
                  <a:ext cx="3930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60</a:t>
                  </a:r>
                </a:p>
              </p:txBody>
            </p:sp>
            <p:sp>
              <p:nvSpPr>
                <p:cNvPr id="26" name="TextBox 25"/>
                <p:cNvSpPr txBox="1"/>
                <p:nvPr/>
              </p:nvSpPr>
              <p:spPr>
                <a:xfrm>
                  <a:off x="496148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61</a:t>
                  </a:r>
                </a:p>
              </p:txBody>
            </p:sp>
            <p:sp>
              <p:nvSpPr>
                <p:cNvPr id="27" name="TextBox 26"/>
                <p:cNvSpPr txBox="1"/>
                <p:nvPr/>
              </p:nvSpPr>
              <p:spPr>
                <a:xfrm>
                  <a:off x="5260739" y="4586602"/>
                  <a:ext cx="3802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62</a:t>
                  </a:r>
                </a:p>
              </p:txBody>
            </p:sp>
            <p:sp>
              <p:nvSpPr>
                <p:cNvPr id="28" name="TextBox 27"/>
                <p:cNvSpPr txBox="1"/>
                <p:nvPr/>
              </p:nvSpPr>
              <p:spPr>
                <a:xfrm>
                  <a:off x="5559989" y="4586602"/>
                  <a:ext cx="38183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63</a:t>
                  </a:r>
                </a:p>
              </p:txBody>
            </p:sp>
            <p:sp>
              <p:nvSpPr>
                <p:cNvPr id="29" name="TextBox 28"/>
                <p:cNvSpPr txBox="1"/>
                <p:nvPr/>
              </p:nvSpPr>
              <p:spPr>
                <a:xfrm>
                  <a:off x="208318" y="4571246"/>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45</a:t>
                  </a:r>
                </a:p>
              </p:txBody>
            </p:sp>
          </p:grpSp>
          <p:sp>
            <p:nvSpPr>
              <p:cNvPr id="9" name="Rectangle 8"/>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7" name="Rectangle 6"/>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51" name="Shape 481"/>
          <p:cNvSpPr/>
          <p:nvPr/>
        </p:nvSpPr>
        <p:spPr>
          <a:xfrm>
            <a:off x="2094762" y="3662443"/>
            <a:ext cx="182880" cy="182880"/>
          </a:xfrm>
          <a:prstGeom prst="rect">
            <a:avLst/>
          </a:prstGeom>
          <a:blipFill>
            <a:blip r:embed="rId3"/>
            <a:stretch>
              <a:fillRect/>
            </a:stretch>
          </a:blipFill>
        </p:spPr>
      </p:sp>
      <p:sp>
        <p:nvSpPr>
          <p:cNvPr id="52" name="Text Placeholder 2"/>
          <p:cNvSpPr txBox="1">
            <a:spLocks/>
          </p:cNvSpPr>
          <p:nvPr/>
        </p:nvSpPr>
        <p:spPr bwMode="auto">
          <a:xfrm>
            <a:off x="681891" y="4444824"/>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Student Height in Inches</a:t>
            </a:r>
            <a:endParaRPr lang="en-US" sz="1800" dirty="0">
              <a:solidFill>
                <a:schemeClr val="accent1"/>
              </a:solidFill>
              <a:latin typeface="Orly's Font 2" pitchFamily="66" charset="0"/>
            </a:endParaRPr>
          </a:p>
        </p:txBody>
      </p:sp>
      <p:sp>
        <p:nvSpPr>
          <p:cNvPr id="53" name="Shape 481"/>
          <p:cNvSpPr/>
          <p:nvPr/>
        </p:nvSpPr>
        <p:spPr>
          <a:xfrm>
            <a:off x="2094762" y="3479563"/>
            <a:ext cx="182880" cy="182880"/>
          </a:xfrm>
          <a:prstGeom prst="rect">
            <a:avLst/>
          </a:prstGeom>
          <a:blipFill>
            <a:blip r:embed="rId3"/>
            <a:stretch>
              <a:fillRect/>
            </a:stretch>
          </a:blipFill>
        </p:spPr>
      </p:sp>
      <p:sp>
        <p:nvSpPr>
          <p:cNvPr id="54" name="Shape 481"/>
          <p:cNvSpPr/>
          <p:nvPr/>
        </p:nvSpPr>
        <p:spPr>
          <a:xfrm>
            <a:off x="2094761" y="3296683"/>
            <a:ext cx="182880" cy="182880"/>
          </a:xfrm>
          <a:prstGeom prst="rect">
            <a:avLst/>
          </a:prstGeom>
          <a:blipFill>
            <a:blip r:embed="rId3"/>
            <a:stretch>
              <a:fillRect/>
            </a:stretch>
          </a:blipFill>
        </p:spPr>
      </p:sp>
      <p:sp>
        <p:nvSpPr>
          <p:cNvPr id="55" name="Shape 481"/>
          <p:cNvSpPr/>
          <p:nvPr/>
        </p:nvSpPr>
        <p:spPr>
          <a:xfrm>
            <a:off x="2094762" y="3108400"/>
            <a:ext cx="182880" cy="182880"/>
          </a:xfrm>
          <a:prstGeom prst="rect">
            <a:avLst/>
          </a:prstGeom>
          <a:blipFill>
            <a:blip r:embed="rId3"/>
            <a:stretch>
              <a:fillRect/>
            </a:stretch>
          </a:blipFill>
        </p:spPr>
      </p:sp>
      <p:sp>
        <p:nvSpPr>
          <p:cNvPr id="56" name="Shape 481"/>
          <p:cNvSpPr/>
          <p:nvPr/>
        </p:nvSpPr>
        <p:spPr>
          <a:xfrm>
            <a:off x="2094761" y="2925520"/>
            <a:ext cx="182880" cy="182880"/>
          </a:xfrm>
          <a:prstGeom prst="rect">
            <a:avLst/>
          </a:prstGeom>
          <a:blipFill>
            <a:blip r:embed="rId3"/>
            <a:stretch>
              <a:fillRect/>
            </a:stretch>
          </a:blipFill>
        </p:spPr>
      </p:sp>
      <p:sp>
        <p:nvSpPr>
          <p:cNvPr id="57" name="Shape 481"/>
          <p:cNvSpPr/>
          <p:nvPr/>
        </p:nvSpPr>
        <p:spPr>
          <a:xfrm>
            <a:off x="2094761" y="2742640"/>
            <a:ext cx="182880" cy="182880"/>
          </a:xfrm>
          <a:prstGeom prst="rect">
            <a:avLst/>
          </a:prstGeom>
          <a:blipFill>
            <a:blip r:embed="rId3"/>
            <a:stretch>
              <a:fillRect/>
            </a:stretch>
          </a:blipFill>
        </p:spPr>
      </p:sp>
      <p:sp>
        <p:nvSpPr>
          <p:cNvPr id="58" name="Shape 481"/>
          <p:cNvSpPr/>
          <p:nvPr/>
        </p:nvSpPr>
        <p:spPr>
          <a:xfrm>
            <a:off x="2094761" y="2559760"/>
            <a:ext cx="182880" cy="182880"/>
          </a:xfrm>
          <a:prstGeom prst="rect">
            <a:avLst/>
          </a:prstGeom>
          <a:blipFill>
            <a:blip r:embed="rId3"/>
            <a:stretch>
              <a:fillRect/>
            </a:stretch>
          </a:blipFill>
        </p:spPr>
      </p:sp>
      <p:sp>
        <p:nvSpPr>
          <p:cNvPr id="59" name="Shape 481"/>
          <p:cNvSpPr/>
          <p:nvPr/>
        </p:nvSpPr>
        <p:spPr>
          <a:xfrm>
            <a:off x="2094761" y="2376880"/>
            <a:ext cx="182880" cy="182880"/>
          </a:xfrm>
          <a:prstGeom prst="rect">
            <a:avLst/>
          </a:prstGeom>
          <a:blipFill>
            <a:blip r:embed="rId3"/>
            <a:stretch>
              <a:fillRect/>
            </a:stretch>
          </a:blipFill>
        </p:spPr>
      </p:sp>
      <p:sp>
        <p:nvSpPr>
          <p:cNvPr id="60" name="Shape 481"/>
          <p:cNvSpPr/>
          <p:nvPr/>
        </p:nvSpPr>
        <p:spPr>
          <a:xfrm>
            <a:off x="3457730" y="3662443"/>
            <a:ext cx="182880" cy="182880"/>
          </a:xfrm>
          <a:prstGeom prst="rect">
            <a:avLst/>
          </a:prstGeom>
          <a:blipFill>
            <a:blip r:embed="rId3"/>
            <a:stretch>
              <a:fillRect/>
            </a:stretch>
          </a:blipFill>
        </p:spPr>
      </p:sp>
      <p:sp>
        <p:nvSpPr>
          <p:cNvPr id="61" name="Shape 481"/>
          <p:cNvSpPr/>
          <p:nvPr/>
        </p:nvSpPr>
        <p:spPr>
          <a:xfrm>
            <a:off x="3457730" y="3473833"/>
            <a:ext cx="182880" cy="182880"/>
          </a:xfrm>
          <a:prstGeom prst="rect">
            <a:avLst/>
          </a:prstGeom>
          <a:blipFill>
            <a:blip r:embed="rId3"/>
            <a:stretch>
              <a:fillRect/>
            </a:stretch>
          </a:blipFill>
        </p:spPr>
      </p:sp>
      <p:sp>
        <p:nvSpPr>
          <p:cNvPr id="62" name="Shape 481"/>
          <p:cNvSpPr/>
          <p:nvPr/>
        </p:nvSpPr>
        <p:spPr>
          <a:xfrm>
            <a:off x="3457730" y="3302195"/>
            <a:ext cx="182880" cy="182880"/>
          </a:xfrm>
          <a:prstGeom prst="rect">
            <a:avLst/>
          </a:prstGeom>
          <a:blipFill>
            <a:blip r:embed="rId3"/>
            <a:stretch>
              <a:fillRect/>
            </a:stretch>
          </a:blipFill>
        </p:spPr>
      </p:sp>
      <p:sp>
        <p:nvSpPr>
          <p:cNvPr id="63" name="Shape 481"/>
          <p:cNvSpPr/>
          <p:nvPr/>
        </p:nvSpPr>
        <p:spPr>
          <a:xfrm>
            <a:off x="3457730" y="3124827"/>
            <a:ext cx="182880" cy="182880"/>
          </a:xfrm>
          <a:prstGeom prst="rect">
            <a:avLst/>
          </a:prstGeom>
          <a:blipFill>
            <a:blip r:embed="rId3"/>
            <a:stretch>
              <a:fillRect/>
            </a:stretch>
          </a:blipFill>
        </p:spPr>
      </p:sp>
      <p:sp>
        <p:nvSpPr>
          <p:cNvPr id="64" name="Shape 481"/>
          <p:cNvSpPr/>
          <p:nvPr/>
        </p:nvSpPr>
        <p:spPr>
          <a:xfrm>
            <a:off x="3457730" y="2941947"/>
            <a:ext cx="182880" cy="182880"/>
          </a:xfrm>
          <a:prstGeom prst="rect">
            <a:avLst/>
          </a:prstGeom>
          <a:blipFill>
            <a:blip r:embed="rId3"/>
            <a:stretch>
              <a:fillRect/>
            </a:stretch>
          </a:blipFill>
        </p:spPr>
      </p:sp>
      <p:sp>
        <p:nvSpPr>
          <p:cNvPr id="65" name="Shape 481"/>
          <p:cNvSpPr/>
          <p:nvPr/>
        </p:nvSpPr>
        <p:spPr>
          <a:xfrm>
            <a:off x="3457730" y="2759067"/>
            <a:ext cx="182880" cy="182880"/>
          </a:xfrm>
          <a:prstGeom prst="rect">
            <a:avLst/>
          </a:prstGeom>
          <a:blipFill>
            <a:blip r:embed="rId3"/>
            <a:stretch>
              <a:fillRect/>
            </a:stretch>
          </a:blipFill>
        </p:spPr>
      </p:sp>
      <p:sp>
        <p:nvSpPr>
          <p:cNvPr id="66" name="Shape 481"/>
          <p:cNvSpPr/>
          <p:nvPr/>
        </p:nvSpPr>
        <p:spPr>
          <a:xfrm>
            <a:off x="3457730" y="2581699"/>
            <a:ext cx="182880" cy="182880"/>
          </a:xfrm>
          <a:prstGeom prst="rect">
            <a:avLst/>
          </a:prstGeom>
          <a:blipFill>
            <a:blip r:embed="rId3"/>
            <a:stretch>
              <a:fillRect/>
            </a:stretch>
          </a:blipFill>
        </p:spPr>
      </p:sp>
      <p:sp>
        <p:nvSpPr>
          <p:cNvPr id="67" name="Shape 481"/>
          <p:cNvSpPr/>
          <p:nvPr/>
        </p:nvSpPr>
        <p:spPr>
          <a:xfrm>
            <a:off x="5502182" y="3656229"/>
            <a:ext cx="182880" cy="182880"/>
          </a:xfrm>
          <a:prstGeom prst="rect">
            <a:avLst/>
          </a:prstGeom>
          <a:blipFill>
            <a:blip r:embed="rId3"/>
            <a:stretch>
              <a:fillRect/>
            </a:stretch>
          </a:blipFill>
        </p:spPr>
      </p:sp>
      <p:sp>
        <p:nvSpPr>
          <p:cNvPr id="68" name="Shape 481"/>
          <p:cNvSpPr/>
          <p:nvPr/>
        </p:nvSpPr>
        <p:spPr>
          <a:xfrm>
            <a:off x="5502182" y="3473833"/>
            <a:ext cx="182880" cy="182880"/>
          </a:xfrm>
          <a:prstGeom prst="rect">
            <a:avLst/>
          </a:prstGeom>
          <a:blipFill>
            <a:blip r:embed="rId3"/>
            <a:stretch>
              <a:fillRect/>
            </a:stretch>
          </a:blipFill>
        </p:spPr>
      </p:sp>
      <p:sp>
        <p:nvSpPr>
          <p:cNvPr id="69" name="Shape 481"/>
          <p:cNvSpPr/>
          <p:nvPr/>
        </p:nvSpPr>
        <p:spPr>
          <a:xfrm>
            <a:off x="5502182" y="3290953"/>
            <a:ext cx="182880" cy="182880"/>
          </a:xfrm>
          <a:prstGeom prst="rect">
            <a:avLst/>
          </a:prstGeom>
          <a:blipFill>
            <a:blip r:embed="rId3"/>
            <a:stretch>
              <a:fillRect/>
            </a:stretch>
          </a:blipFill>
        </p:spPr>
      </p:sp>
      <p:sp>
        <p:nvSpPr>
          <p:cNvPr id="70" name="Shape 481"/>
          <p:cNvSpPr/>
          <p:nvPr/>
        </p:nvSpPr>
        <p:spPr>
          <a:xfrm>
            <a:off x="5502182" y="3108073"/>
            <a:ext cx="182880" cy="182880"/>
          </a:xfrm>
          <a:prstGeom prst="rect">
            <a:avLst/>
          </a:prstGeom>
          <a:blipFill>
            <a:blip r:embed="rId3"/>
            <a:stretch>
              <a:fillRect/>
            </a:stretch>
          </a:blipFill>
        </p:spPr>
      </p:sp>
      <p:sp>
        <p:nvSpPr>
          <p:cNvPr id="71" name="Shape 481"/>
          <p:cNvSpPr/>
          <p:nvPr/>
        </p:nvSpPr>
        <p:spPr>
          <a:xfrm>
            <a:off x="5502182" y="2922070"/>
            <a:ext cx="182880" cy="182880"/>
          </a:xfrm>
          <a:prstGeom prst="rect">
            <a:avLst/>
          </a:prstGeom>
          <a:blipFill>
            <a:blip r:embed="rId3"/>
            <a:stretch>
              <a:fillRect/>
            </a:stretch>
          </a:blipFill>
        </p:spPr>
      </p:sp>
      <p:sp>
        <p:nvSpPr>
          <p:cNvPr id="72" name="Shape 481"/>
          <p:cNvSpPr/>
          <p:nvPr/>
        </p:nvSpPr>
        <p:spPr>
          <a:xfrm>
            <a:off x="5502182" y="2739190"/>
            <a:ext cx="182880" cy="182880"/>
          </a:xfrm>
          <a:prstGeom prst="rect">
            <a:avLst/>
          </a:prstGeom>
          <a:blipFill>
            <a:blip r:embed="rId3"/>
            <a:stretch>
              <a:fillRect/>
            </a:stretch>
          </a:blipFill>
        </p:spPr>
      </p:sp>
      <p:sp>
        <p:nvSpPr>
          <p:cNvPr id="73" name="Shape 481"/>
          <p:cNvSpPr/>
          <p:nvPr/>
        </p:nvSpPr>
        <p:spPr>
          <a:xfrm>
            <a:off x="6183666" y="3662443"/>
            <a:ext cx="182880" cy="182880"/>
          </a:xfrm>
          <a:prstGeom prst="rect">
            <a:avLst/>
          </a:prstGeom>
          <a:blipFill>
            <a:blip r:embed="rId3"/>
            <a:stretch>
              <a:fillRect/>
            </a:stretch>
          </a:blipFill>
        </p:spPr>
      </p:sp>
      <p:sp>
        <p:nvSpPr>
          <p:cNvPr id="74" name="Shape 481"/>
          <p:cNvSpPr/>
          <p:nvPr/>
        </p:nvSpPr>
        <p:spPr>
          <a:xfrm>
            <a:off x="6183667" y="3473349"/>
            <a:ext cx="182880" cy="182880"/>
          </a:xfrm>
          <a:prstGeom prst="rect">
            <a:avLst/>
          </a:prstGeom>
          <a:blipFill>
            <a:blip r:embed="rId3"/>
            <a:stretch>
              <a:fillRect/>
            </a:stretch>
          </a:blipFill>
        </p:spPr>
      </p:sp>
      <p:sp>
        <p:nvSpPr>
          <p:cNvPr id="75" name="Shape 481"/>
          <p:cNvSpPr/>
          <p:nvPr/>
        </p:nvSpPr>
        <p:spPr>
          <a:xfrm>
            <a:off x="6183666" y="3290953"/>
            <a:ext cx="182880" cy="182880"/>
          </a:xfrm>
          <a:prstGeom prst="rect">
            <a:avLst/>
          </a:prstGeom>
          <a:blipFill>
            <a:blip r:embed="rId3"/>
            <a:stretch>
              <a:fillRect/>
            </a:stretch>
          </a:blipFill>
        </p:spPr>
      </p:sp>
      <p:sp>
        <p:nvSpPr>
          <p:cNvPr id="76" name="Shape 481"/>
          <p:cNvSpPr/>
          <p:nvPr/>
        </p:nvSpPr>
        <p:spPr>
          <a:xfrm>
            <a:off x="6183666" y="3114130"/>
            <a:ext cx="182880" cy="182880"/>
          </a:xfrm>
          <a:prstGeom prst="rect">
            <a:avLst/>
          </a:prstGeom>
          <a:blipFill>
            <a:blip r:embed="rId3"/>
            <a:stretch>
              <a:fillRect/>
            </a:stretch>
          </a:blipFill>
        </p:spPr>
      </p:sp>
      <p:sp>
        <p:nvSpPr>
          <p:cNvPr id="77" name="Shape 481"/>
          <p:cNvSpPr/>
          <p:nvPr/>
        </p:nvSpPr>
        <p:spPr>
          <a:xfrm>
            <a:off x="6183667" y="2925036"/>
            <a:ext cx="182880" cy="182880"/>
          </a:xfrm>
          <a:prstGeom prst="rect">
            <a:avLst/>
          </a:prstGeom>
          <a:blipFill>
            <a:blip r:embed="rId3"/>
            <a:stretch>
              <a:fillRect/>
            </a:stretch>
          </a:blipFill>
        </p:spPr>
      </p:sp>
      <p:sp>
        <p:nvSpPr>
          <p:cNvPr id="78" name="Shape 481"/>
          <p:cNvSpPr/>
          <p:nvPr/>
        </p:nvSpPr>
        <p:spPr>
          <a:xfrm>
            <a:off x="6183666" y="2742640"/>
            <a:ext cx="182880" cy="182880"/>
          </a:xfrm>
          <a:prstGeom prst="rect">
            <a:avLst/>
          </a:prstGeom>
          <a:blipFill>
            <a:blip r:embed="rId3"/>
            <a:stretch>
              <a:fillRect/>
            </a:stretch>
          </a:blipFill>
        </p:spPr>
      </p:sp>
      <p:sp>
        <p:nvSpPr>
          <p:cNvPr id="79" name="Shape 481"/>
          <p:cNvSpPr/>
          <p:nvPr/>
        </p:nvSpPr>
        <p:spPr>
          <a:xfrm>
            <a:off x="6183666" y="2560897"/>
            <a:ext cx="182880" cy="182880"/>
          </a:xfrm>
          <a:prstGeom prst="rect">
            <a:avLst/>
          </a:prstGeom>
          <a:blipFill>
            <a:blip r:embed="rId3"/>
            <a:stretch>
              <a:fillRect/>
            </a:stretch>
          </a:blipFill>
        </p:spPr>
      </p:sp>
      <p:sp>
        <p:nvSpPr>
          <p:cNvPr id="80" name="Shape 481"/>
          <p:cNvSpPr/>
          <p:nvPr/>
        </p:nvSpPr>
        <p:spPr>
          <a:xfrm>
            <a:off x="6183667" y="2371803"/>
            <a:ext cx="182880" cy="182880"/>
          </a:xfrm>
          <a:prstGeom prst="rect">
            <a:avLst/>
          </a:prstGeom>
          <a:blipFill>
            <a:blip r:embed="rId3"/>
            <a:stretch>
              <a:fillRect/>
            </a:stretch>
          </a:blipFill>
        </p:spPr>
      </p:sp>
      <p:sp>
        <p:nvSpPr>
          <p:cNvPr id="81" name="Shape 481"/>
          <p:cNvSpPr/>
          <p:nvPr/>
        </p:nvSpPr>
        <p:spPr>
          <a:xfrm>
            <a:off x="6183666" y="2189407"/>
            <a:ext cx="182880" cy="182880"/>
          </a:xfrm>
          <a:prstGeom prst="rect">
            <a:avLst/>
          </a:prstGeom>
          <a:blipFill>
            <a:blip r:embed="rId3"/>
            <a:stretch>
              <a:fillRect/>
            </a:stretch>
          </a:blipFill>
        </p:spPr>
      </p:sp>
      <p:sp>
        <p:nvSpPr>
          <p:cNvPr id="82" name="Rectangle 81"/>
          <p:cNvSpPr/>
          <p:nvPr/>
        </p:nvSpPr>
        <p:spPr>
          <a:xfrm rot="5400000">
            <a:off x="4742180" y="2718499"/>
            <a:ext cx="2380113" cy="1108355"/>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Text Placeholder 2"/>
          <p:cNvSpPr txBox="1">
            <a:spLocks/>
          </p:cNvSpPr>
          <p:nvPr/>
        </p:nvSpPr>
        <p:spPr bwMode="auto">
          <a:xfrm rot="2482080">
            <a:off x="6275277" y="2651709"/>
            <a:ext cx="2045934"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15 students taller than </a:t>
            </a:r>
          </a:p>
          <a:p>
            <a:pPr marL="0" indent="0" algn="ctr">
              <a:buFont typeface="Wingdings" pitchFamily="2" charset="2"/>
              <a:buNone/>
            </a:pPr>
            <a:r>
              <a:rPr lang="en-US" sz="1800" dirty="0" smtClean="0">
                <a:solidFill>
                  <a:schemeClr val="accent1"/>
                </a:solidFill>
                <a:latin typeface="Orly's Font 2" pitchFamily="66" charset="0"/>
              </a:rPr>
              <a:t>55 inches</a:t>
            </a:r>
            <a:endParaRPr lang="en-US" sz="1800" dirty="0">
              <a:solidFill>
                <a:schemeClr val="accent1"/>
              </a:solidFill>
              <a:latin typeface="Orly's Font 2" pitchFamily="66" charset="0"/>
            </a:endParaRPr>
          </a:p>
        </p:txBody>
      </p:sp>
      <p:sp>
        <p:nvSpPr>
          <p:cNvPr id="84" name="Rectangle 83"/>
          <p:cNvSpPr/>
          <p:nvPr/>
        </p:nvSpPr>
        <p:spPr>
          <a:xfrm rot="5400000">
            <a:off x="1763789" y="2403555"/>
            <a:ext cx="2216916" cy="1788619"/>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Text Placeholder 2"/>
          <p:cNvSpPr txBox="1">
            <a:spLocks/>
          </p:cNvSpPr>
          <p:nvPr/>
        </p:nvSpPr>
        <p:spPr bwMode="auto">
          <a:xfrm rot="19060223">
            <a:off x="104155" y="2624765"/>
            <a:ext cx="2045934"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15 students shorter than </a:t>
            </a:r>
          </a:p>
          <a:p>
            <a:pPr marL="0" indent="0" algn="ctr">
              <a:buFont typeface="Wingdings" pitchFamily="2" charset="2"/>
              <a:buNone/>
            </a:pPr>
            <a:r>
              <a:rPr lang="en-US" sz="1800" dirty="0" smtClean="0">
                <a:solidFill>
                  <a:schemeClr val="accent1"/>
                </a:solidFill>
                <a:latin typeface="Orly's Font 2" pitchFamily="66" charset="0"/>
              </a:rPr>
              <a:t>55 inches</a:t>
            </a:r>
            <a:endParaRPr lang="en-US" sz="1800" dirty="0">
              <a:solidFill>
                <a:schemeClr val="accent1"/>
              </a:solidFill>
              <a:latin typeface="Orly's Font 2" pitchFamily="66" charset="0"/>
            </a:endParaRPr>
          </a:p>
        </p:txBody>
      </p:sp>
      <p:sp>
        <p:nvSpPr>
          <p:cNvPr id="86" name="AutoShape 4"/>
          <p:cNvSpPr>
            <a:spLocks noChangeArrowheads="1"/>
          </p:cNvSpPr>
          <p:nvPr/>
        </p:nvSpPr>
        <p:spPr bwMode="auto">
          <a:xfrm rot="2255666">
            <a:off x="4405286" y="4202689"/>
            <a:ext cx="1635215" cy="733663"/>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Orly's Font 2" pitchFamily="66" charset="0"/>
              </a:rPr>
              <a:t>55 inches</a:t>
            </a:r>
          </a:p>
        </p:txBody>
      </p:sp>
    </p:spTree>
    <p:extLst>
      <p:ext uri="{BB962C8B-B14F-4D97-AF65-F5344CB8AC3E}">
        <p14:creationId xmlns:p14="http://schemas.microsoft.com/office/powerpoint/2010/main" val="738797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4721"/>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par>
                                <p:cTn id="14" presetID="10" presetClass="entr" presetSubtype="0" fill="hold"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par>
                                <p:cTn id="23" presetID="10"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par>
                                <p:cTn id="26" presetID="10" presetClass="entr" presetSubtype="0"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par>
                                <p:cTn id="29" presetID="10" presetClass="entr" presetSubtype="0"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nodeType="with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par>
                                <p:cTn id="41" presetID="10" presetClass="entr" presetSubtype="0"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par>
                                <p:cTn id="44" presetID="10" presetClass="entr" presetSubtype="0" fill="hold"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500"/>
                                        <p:tgtEl>
                                          <p:spTgt spid="62"/>
                                        </p:tgtEl>
                                      </p:cBhvr>
                                    </p:animEffect>
                                  </p:childTnLst>
                                </p:cTn>
                              </p:par>
                              <p:par>
                                <p:cTn id="47" presetID="10" presetClass="entr" presetSubtype="0" fill="hold" nodeType="with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500"/>
                                        <p:tgtEl>
                                          <p:spTgt spid="63"/>
                                        </p:tgtEl>
                                      </p:cBhvr>
                                    </p:animEffect>
                                  </p:childTnLst>
                                </p:cTn>
                              </p:par>
                              <p:par>
                                <p:cTn id="50" presetID="10" presetClass="entr" presetSubtype="0"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500"/>
                                        <p:tgtEl>
                                          <p:spTgt spid="64"/>
                                        </p:tgtEl>
                                      </p:cBhvr>
                                    </p:animEffect>
                                  </p:childTnLst>
                                </p:cTn>
                              </p:par>
                              <p:par>
                                <p:cTn id="53" presetID="10" presetClass="entr" presetSubtype="0"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par>
                                <p:cTn id="56" presetID="10" presetClass="entr" presetSubtype="0" fill="hold"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500"/>
                                        <p:tgtEl>
                                          <p:spTgt spid="66"/>
                                        </p:tgtEl>
                                      </p:cBhvr>
                                    </p:animEffect>
                                  </p:childTnLst>
                                </p:cTn>
                              </p:par>
                              <p:par>
                                <p:cTn id="59" presetID="10" presetClass="entr" presetSubtype="0" fill="hold" nodeType="with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fade">
                                      <p:cBhvr>
                                        <p:cTn id="61" dur="500"/>
                                        <p:tgtEl>
                                          <p:spTgt spid="67"/>
                                        </p:tgtEl>
                                      </p:cBhvr>
                                    </p:animEffect>
                                  </p:childTnLst>
                                </p:cTn>
                              </p:par>
                              <p:par>
                                <p:cTn id="62" presetID="10" presetClass="entr" presetSubtype="0" fill="hold" nodeType="with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fade">
                                      <p:cBhvr>
                                        <p:cTn id="64" dur="500"/>
                                        <p:tgtEl>
                                          <p:spTgt spid="68"/>
                                        </p:tgtEl>
                                      </p:cBhvr>
                                    </p:animEffect>
                                  </p:childTnLst>
                                </p:cTn>
                              </p:par>
                              <p:par>
                                <p:cTn id="65" presetID="10" presetClass="entr" presetSubtype="0" fill="hold" nodeType="with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500"/>
                                        <p:tgtEl>
                                          <p:spTgt spid="69"/>
                                        </p:tgtEl>
                                      </p:cBhvr>
                                    </p:animEffect>
                                  </p:childTnLst>
                                </p:cTn>
                              </p:par>
                              <p:par>
                                <p:cTn id="68" presetID="10" presetClass="entr" presetSubtype="0" fill="hold" nodeType="with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500"/>
                                        <p:tgtEl>
                                          <p:spTgt spid="70"/>
                                        </p:tgtEl>
                                      </p:cBhvr>
                                    </p:animEffect>
                                  </p:childTnLst>
                                </p:cTn>
                              </p:par>
                              <p:par>
                                <p:cTn id="71" presetID="10" presetClass="entr" presetSubtype="0" fill="hold" nodeType="with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fade">
                                      <p:cBhvr>
                                        <p:cTn id="73" dur="500"/>
                                        <p:tgtEl>
                                          <p:spTgt spid="71"/>
                                        </p:tgtEl>
                                      </p:cBhvr>
                                    </p:animEffect>
                                  </p:childTnLst>
                                </p:cTn>
                              </p:par>
                              <p:par>
                                <p:cTn id="74" presetID="10" presetClass="entr" presetSubtype="0" fill="hold" nodeType="with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childTnLst>
                                </p:cTn>
                              </p:par>
                              <p:par>
                                <p:cTn id="77" presetID="10" presetClass="entr" presetSubtype="0" fill="hold" nodeType="with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fade">
                                      <p:cBhvr>
                                        <p:cTn id="79" dur="500"/>
                                        <p:tgtEl>
                                          <p:spTgt spid="73"/>
                                        </p:tgtEl>
                                      </p:cBhvr>
                                    </p:animEffect>
                                  </p:childTnLst>
                                </p:cTn>
                              </p:par>
                              <p:par>
                                <p:cTn id="80" presetID="10" presetClass="entr" presetSubtype="0" fill="hold" nodeType="with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fade">
                                      <p:cBhvr>
                                        <p:cTn id="82" dur="500"/>
                                        <p:tgtEl>
                                          <p:spTgt spid="74"/>
                                        </p:tgtEl>
                                      </p:cBhvr>
                                    </p:animEffect>
                                  </p:childTnLst>
                                </p:cTn>
                              </p:par>
                              <p:par>
                                <p:cTn id="83" presetID="10" presetClass="entr" presetSubtype="0" fill="hold" nodeType="with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500"/>
                                        <p:tgtEl>
                                          <p:spTgt spid="75"/>
                                        </p:tgtEl>
                                      </p:cBhvr>
                                    </p:animEffect>
                                  </p:childTnLst>
                                </p:cTn>
                              </p:par>
                              <p:par>
                                <p:cTn id="86" presetID="10" presetClass="entr" presetSubtype="0" fill="hold" nodeType="withEffect">
                                  <p:stCondLst>
                                    <p:cond delay="0"/>
                                  </p:stCondLst>
                                  <p:childTnLst>
                                    <p:set>
                                      <p:cBhvr>
                                        <p:cTn id="87" dur="1" fill="hold">
                                          <p:stCondLst>
                                            <p:cond delay="0"/>
                                          </p:stCondLst>
                                        </p:cTn>
                                        <p:tgtEl>
                                          <p:spTgt spid="76"/>
                                        </p:tgtEl>
                                        <p:attrNameLst>
                                          <p:attrName>style.visibility</p:attrName>
                                        </p:attrNameLst>
                                      </p:cBhvr>
                                      <p:to>
                                        <p:strVal val="visible"/>
                                      </p:to>
                                    </p:set>
                                    <p:animEffect transition="in" filter="fade">
                                      <p:cBhvr>
                                        <p:cTn id="88" dur="500"/>
                                        <p:tgtEl>
                                          <p:spTgt spid="76"/>
                                        </p:tgtEl>
                                      </p:cBhvr>
                                    </p:animEffect>
                                  </p:childTnLst>
                                </p:cTn>
                              </p:par>
                              <p:par>
                                <p:cTn id="89" presetID="10" presetClass="entr" presetSubtype="0" fill="hold" nodeType="withEffect">
                                  <p:stCondLst>
                                    <p:cond delay="0"/>
                                  </p:stCondLst>
                                  <p:childTnLst>
                                    <p:set>
                                      <p:cBhvr>
                                        <p:cTn id="90" dur="1" fill="hold">
                                          <p:stCondLst>
                                            <p:cond delay="0"/>
                                          </p:stCondLst>
                                        </p:cTn>
                                        <p:tgtEl>
                                          <p:spTgt spid="77"/>
                                        </p:tgtEl>
                                        <p:attrNameLst>
                                          <p:attrName>style.visibility</p:attrName>
                                        </p:attrNameLst>
                                      </p:cBhvr>
                                      <p:to>
                                        <p:strVal val="visible"/>
                                      </p:to>
                                    </p:set>
                                    <p:animEffect transition="in" filter="fade">
                                      <p:cBhvr>
                                        <p:cTn id="91" dur="500"/>
                                        <p:tgtEl>
                                          <p:spTgt spid="77"/>
                                        </p:tgtEl>
                                      </p:cBhvr>
                                    </p:animEffect>
                                  </p:childTnLst>
                                </p:cTn>
                              </p:par>
                              <p:par>
                                <p:cTn id="92" presetID="10" presetClass="entr" presetSubtype="0" fill="hold" nodeType="withEffect">
                                  <p:stCondLst>
                                    <p:cond delay="0"/>
                                  </p:stCondLst>
                                  <p:childTnLst>
                                    <p:set>
                                      <p:cBhvr>
                                        <p:cTn id="93" dur="1" fill="hold">
                                          <p:stCondLst>
                                            <p:cond delay="0"/>
                                          </p:stCondLst>
                                        </p:cTn>
                                        <p:tgtEl>
                                          <p:spTgt spid="78"/>
                                        </p:tgtEl>
                                        <p:attrNameLst>
                                          <p:attrName>style.visibility</p:attrName>
                                        </p:attrNameLst>
                                      </p:cBhvr>
                                      <p:to>
                                        <p:strVal val="visible"/>
                                      </p:to>
                                    </p:set>
                                    <p:animEffect transition="in" filter="fade">
                                      <p:cBhvr>
                                        <p:cTn id="94" dur="500"/>
                                        <p:tgtEl>
                                          <p:spTgt spid="78"/>
                                        </p:tgtEl>
                                      </p:cBhvr>
                                    </p:animEffect>
                                  </p:childTnLst>
                                </p:cTn>
                              </p:par>
                              <p:par>
                                <p:cTn id="95" presetID="10" presetClass="entr" presetSubtype="0" fill="hold" nodeType="with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500"/>
                                        <p:tgtEl>
                                          <p:spTgt spid="79"/>
                                        </p:tgtEl>
                                      </p:cBhvr>
                                    </p:animEffect>
                                  </p:childTnLst>
                                </p:cTn>
                              </p:par>
                              <p:par>
                                <p:cTn id="98" presetID="10" presetClass="entr" presetSubtype="0" fill="hold" nodeType="withEffect">
                                  <p:stCondLst>
                                    <p:cond delay="0"/>
                                  </p:stCondLst>
                                  <p:childTnLst>
                                    <p:set>
                                      <p:cBhvr>
                                        <p:cTn id="99" dur="1" fill="hold">
                                          <p:stCondLst>
                                            <p:cond delay="0"/>
                                          </p:stCondLst>
                                        </p:cTn>
                                        <p:tgtEl>
                                          <p:spTgt spid="80"/>
                                        </p:tgtEl>
                                        <p:attrNameLst>
                                          <p:attrName>style.visibility</p:attrName>
                                        </p:attrNameLst>
                                      </p:cBhvr>
                                      <p:to>
                                        <p:strVal val="visible"/>
                                      </p:to>
                                    </p:set>
                                    <p:animEffect transition="in" filter="fade">
                                      <p:cBhvr>
                                        <p:cTn id="100" dur="500"/>
                                        <p:tgtEl>
                                          <p:spTgt spid="80"/>
                                        </p:tgtEl>
                                      </p:cBhvr>
                                    </p:animEffect>
                                  </p:childTnLst>
                                </p:cTn>
                              </p:par>
                              <p:par>
                                <p:cTn id="101" presetID="10" presetClass="entr" presetSubtype="0" fill="hold" nodeType="with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fade">
                                      <p:cBhvr>
                                        <p:cTn id="103" dur="500"/>
                                        <p:tgtEl>
                                          <p:spTgt spid="81"/>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2000"/>
                                        <p:tgtEl>
                                          <p:spTgt spid="86"/>
                                        </p:tgtEl>
                                      </p:cBhvr>
                                    </p:animEffect>
                                  </p:childTnLst>
                                  <p:subTnLst>
                                    <p:set>
                                      <p:cBhvr override="childStyle">
                                        <p:cTn dur="1" fill="hold" display="0" masterRel="sameClick" afterEffect="1">
                                          <p:stCondLst>
                                            <p:cond evt="end" delay="0">
                                              <p:tn val="106"/>
                                            </p:cond>
                                          </p:stCondLst>
                                        </p:cTn>
                                        <p:tgtEl>
                                          <p:spTgt spid="86"/>
                                        </p:tgtEl>
                                        <p:attrNameLst>
                                          <p:attrName>style.visibility</p:attrName>
                                        </p:attrNameLst>
                                      </p:cBhvr>
                                      <p:to>
                                        <p:strVal val="hidden"/>
                                      </p:to>
                                    </p:set>
                                  </p:sub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82"/>
                                        </p:tgtEl>
                                        <p:attrNameLst>
                                          <p:attrName>style.visibility</p:attrName>
                                        </p:attrNameLst>
                                      </p:cBhvr>
                                      <p:to>
                                        <p:strVal val="visible"/>
                                      </p:to>
                                    </p:set>
                                    <p:animEffect transition="in" filter="fade">
                                      <p:cBhvr>
                                        <p:cTn id="113" dur="500"/>
                                        <p:tgtEl>
                                          <p:spTgt spid="82"/>
                                        </p:tgtEl>
                                      </p:cBhvr>
                                    </p:animEffect>
                                  </p:childTnLst>
                                </p:cTn>
                              </p:par>
                            </p:childTnLst>
                          </p:cTn>
                        </p:par>
                        <p:par>
                          <p:cTn id="114" fill="hold">
                            <p:stCondLst>
                              <p:cond delay="500"/>
                            </p:stCondLst>
                            <p:childTnLst>
                              <p:par>
                                <p:cTn id="115" presetID="26" presetClass="emph" presetSubtype="0" fill="hold" grpId="1" nodeType="afterEffect">
                                  <p:stCondLst>
                                    <p:cond delay="0"/>
                                  </p:stCondLst>
                                  <p:childTnLst>
                                    <p:animEffect transition="out" filter="fade">
                                      <p:cBhvr>
                                        <p:cTn id="116" dur="2000" tmFilter="0, 0; .2, .5; .8, .5; 1, 0"/>
                                        <p:tgtEl>
                                          <p:spTgt spid="82"/>
                                        </p:tgtEl>
                                      </p:cBhvr>
                                    </p:animEffect>
                                    <p:animScale>
                                      <p:cBhvr>
                                        <p:cTn id="117" dur="1000" autoRev="1" fill="hold"/>
                                        <p:tgtEl>
                                          <p:spTgt spid="82"/>
                                        </p:tgtEl>
                                      </p:cBhvr>
                                      <p:by x="105000" y="105000"/>
                                    </p:animScale>
                                  </p:childTnLst>
                                </p:cTn>
                              </p:par>
                            </p:childTnLst>
                          </p:cTn>
                        </p:par>
                        <p:par>
                          <p:cTn id="118" fill="hold">
                            <p:stCondLst>
                              <p:cond delay="2500"/>
                            </p:stCondLst>
                            <p:childTnLst>
                              <p:par>
                                <p:cTn id="119" presetID="1" presetClass="entr" presetSubtype="0" fill="hold" grpId="0" nodeType="afterEffect">
                                  <p:stCondLst>
                                    <p:cond delay="0"/>
                                  </p:stCondLst>
                                  <p:iterate type="lt">
                                    <p:tmAbs val="80"/>
                                  </p:iterate>
                                  <p:childTnLst>
                                    <p:set>
                                      <p:cBhvr>
                                        <p:cTn id="120" dur="1" fill="hold">
                                          <p:stCondLst>
                                            <p:cond delay="0"/>
                                          </p:stCondLst>
                                        </p:cTn>
                                        <p:tgtEl>
                                          <p:spTgt spid="83">
                                            <p:txEl>
                                              <p:pRg st="0" end="0"/>
                                            </p:txEl>
                                          </p:spTgt>
                                        </p:tgtEl>
                                        <p:attrNameLst>
                                          <p:attrName>style.visibility</p:attrName>
                                        </p:attrNameLst>
                                      </p:cBhvr>
                                      <p:to>
                                        <p:strVal val="visible"/>
                                      </p:to>
                                    </p:set>
                                  </p:childTnLst>
                                </p:cTn>
                              </p:par>
                            </p:childTnLst>
                          </p:cTn>
                        </p:par>
                        <p:par>
                          <p:cTn id="121" fill="hold">
                            <p:stCondLst>
                              <p:cond delay="4021"/>
                            </p:stCondLst>
                            <p:childTnLst>
                              <p:par>
                                <p:cTn id="122" presetID="1" presetClass="entr" presetSubtype="0" fill="hold" grpId="0" nodeType="afterEffect">
                                  <p:stCondLst>
                                    <p:cond delay="0"/>
                                  </p:stCondLst>
                                  <p:iterate type="lt">
                                    <p:tmAbs val="80"/>
                                  </p:iterate>
                                  <p:childTnLst>
                                    <p:set>
                                      <p:cBhvr>
                                        <p:cTn id="123" dur="1" fill="hold">
                                          <p:stCondLst>
                                            <p:cond delay="0"/>
                                          </p:stCondLst>
                                        </p:cTn>
                                        <p:tgtEl>
                                          <p:spTgt spid="83">
                                            <p:txEl>
                                              <p:pRg st="1" end="1"/>
                                            </p:txEl>
                                          </p:spTgt>
                                        </p:tgtEl>
                                        <p:attrNameLst>
                                          <p:attrName>style.visibility</p:attrName>
                                        </p:attrNameLst>
                                      </p:cBhvr>
                                      <p:to>
                                        <p:strVal val="visible"/>
                                      </p:to>
                                    </p:se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84"/>
                                        </p:tgtEl>
                                        <p:attrNameLst>
                                          <p:attrName>style.visibility</p:attrName>
                                        </p:attrNameLst>
                                      </p:cBhvr>
                                      <p:to>
                                        <p:strVal val="visible"/>
                                      </p:to>
                                    </p:set>
                                    <p:animEffect transition="in" filter="fade">
                                      <p:cBhvr>
                                        <p:cTn id="128" dur="500"/>
                                        <p:tgtEl>
                                          <p:spTgt spid="84"/>
                                        </p:tgtEl>
                                      </p:cBhvr>
                                    </p:animEffect>
                                  </p:childTnLst>
                                </p:cTn>
                              </p:par>
                            </p:childTnLst>
                          </p:cTn>
                        </p:par>
                        <p:par>
                          <p:cTn id="129" fill="hold">
                            <p:stCondLst>
                              <p:cond delay="500"/>
                            </p:stCondLst>
                            <p:childTnLst>
                              <p:par>
                                <p:cTn id="130" presetID="26" presetClass="emph" presetSubtype="0" fill="hold" grpId="1" nodeType="afterEffect">
                                  <p:stCondLst>
                                    <p:cond delay="0"/>
                                  </p:stCondLst>
                                  <p:childTnLst>
                                    <p:animEffect transition="out" filter="fade">
                                      <p:cBhvr>
                                        <p:cTn id="131" dur="2000" tmFilter="0, 0; .2, .5; .8, .5; 1, 0"/>
                                        <p:tgtEl>
                                          <p:spTgt spid="84"/>
                                        </p:tgtEl>
                                      </p:cBhvr>
                                    </p:animEffect>
                                    <p:animScale>
                                      <p:cBhvr>
                                        <p:cTn id="132" dur="1000" autoRev="1" fill="hold"/>
                                        <p:tgtEl>
                                          <p:spTgt spid="84"/>
                                        </p:tgtEl>
                                      </p:cBhvr>
                                      <p:by x="105000" y="105000"/>
                                    </p:animScale>
                                  </p:childTnLst>
                                </p:cTn>
                              </p:par>
                            </p:childTnLst>
                          </p:cTn>
                        </p:par>
                        <p:par>
                          <p:cTn id="133" fill="hold">
                            <p:stCondLst>
                              <p:cond delay="2500"/>
                            </p:stCondLst>
                            <p:childTnLst>
                              <p:par>
                                <p:cTn id="134" presetID="1" presetClass="entr" presetSubtype="0" fill="hold" grpId="0" nodeType="afterEffect">
                                  <p:stCondLst>
                                    <p:cond delay="0"/>
                                  </p:stCondLst>
                                  <p:iterate type="lt">
                                    <p:tmAbs val="80"/>
                                  </p:iterate>
                                  <p:childTnLst>
                                    <p:set>
                                      <p:cBhvr>
                                        <p:cTn id="135" dur="1" fill="hold">
                                          <p:stCondLst>
                                            <p:cond delay="0"/>
                                          </p:stCondLst>
                                        </p:cTn>
                                        <p:tgtEl>
                                          <p:spTgt spid="85">
                                            <p:txEl>
                                              <p:pRg st="0" end="0"/>
                                            </p:txEl>
                                          </p:spTgt>
                                        </p:tgtEl>
                                        <p:attrNameLst>
                                          <p:attrName>style.visibility</p:attrName>
                                        </p:attrNameLst>
                                      </p:cBhvr>
                                      <p:to>
                                        <p:strVal val="visible"/>
                                      </p:to>
                                    </p:set>
                                  </p:childTnLst>
                                </p:cTn>
                              </p:par>
                            </p:childTnLst>
                          </p:cTn>
                        </p:par>
                        <p:par>
                          <p:cTn id="136" fill="hold">
                            <p:stCondLst>
                              <p:cond delay="4101"/>
                            </p:stCondLst>
                            <p:childTnLst>
                              <p:par>
                                <p:cTn id="137" presetID="1" presetClass="entr" presetSubtype="0" fill="hold" grpId="0" nodeType="afterEffect">
                                  <p:stCondLst>
                                    <p:cond delay="0"/>
                                  </p:stCondLst>
                                  <p:iterate type="lt">
                                    <p:tmAbs val="80"/>
                                  </p:iterate>
                                  <p:childTnLst>
                                    <p:set>
                                      <p:cBhvr>
                                        <p:cTn id="138" dur="1" fill="hold">
                                          <p:stCondLst>
                                            <p:cond delay="0"/>
                                          </p:stCondLst>
                                        </p:cTn>
                                        <p:tgtEl>
                                          <p:spTgt spid="8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2" grpId="0"/>
      <p:bldP spid="82" grpId="0" animBg="1"/>
      <p:bldP spid="82" grpId="1" animBg="1"/>
      <p:bldP spid="83" grpId="0" uiExpand="1" build="p"/>
      <p:bldP spid="84" grpId="0" animBg="1"/>
      <p:bldP spid="84" grpId="1" animBg="1"/>
      <p:bldP spid="85" grpId="0" uiExpand="1" build="p"/>
      <p:bldP spid="8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033509"/>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Which group of students in Peter’s class are tallest?</a:t>
            </a:r>
            <a:endParaRPr lang="en-US" sz="2800" dirty="0">
              <a:solidFill>
                <a:schemeClr val="accent1"/>
              </a:solidFill>
              <a:latin typeface="Orly's Font 2" pitchFamily="66" charset="0"/>
            </a:endParaRPr>
          </a:p>
        </p:txBody>
      </p:sp>
      <p:grpSp>
        <p:nvGrpSpPr>
          <p:cNvPr id="4" name="Group 3"/>
          <p:cNvGrpSpPr/>
          <p:nvPr/>
        </p:nvGrpSpPr>
        <p:grpSpPr>
          <a:xfrm>
            <a:off x="881240" y="3731211"/>
            <a:ext cx="6766560" cy="731520"/>
            <a:chOff x="324867" y="4241599"/>
            <a:chExt cx="5942637" cy="627331"/>
          </a:xfrm>
        </p:grpSpPr>
        <p:grpSp>
          <p:nvGrpSpPr>
            <p:cNvPr id="6" name="Group 5"/>
            <p:cNvGrpSpPr/>
            <p:nvPr/>
          </p:nvGrpSpPr>
          <p:grpSpPr>
            <a:xfrm>
              <a:off x="324867" y="4257675"/>
              <a:ext cx="5942637" cy="611255"/>
              <a:chOff x="324867" y="4257675"/>
              <a:chExt cx="5942637" cy="611255"/>
            </a:xfrm>
          </p:grpSpPr>
          <p:grpSp>
            <p:nvGrpSpPr>
              <p:cNvPr id="8" name="Group 7"/>
              <p:cNvGrpSpPr/>
              <p:nvPr/>
            </p:nvGrpSpPr>
            <p:grpSpPr>
              <a:xfrm>
                <a:off x="324867" y="4334129"/>
                <a:ext cx="5942637" cy="534801"/>
                <a:chOff x="115263" y="4328800"/>
                <a:chExt cx="5942637" cy="534801"/>
              </a:xfrm>
            </p:grpSpPr>
            <p:grpSp>
              <p:nvGrpSpPr>
                <p:cNvPr id="10" name="Group 9"/>
                <p:cNvGrpSpPr/>
                <p:nvPr/>
              </p:nvGrpSpPr>
              <p:grpSpPr>
                <a:xfrm>
                  <a:off x="115263" y="4328800"/>
                  <a:ext cx="5942637" cy="257802"/>
                  <a:chOff x="228600" y="4452371"/>
                  <a:chExt cx="9036740" cy="257802"/>
                </a:xfrm>
              </p:grpSpPr>
              <p:grpSp>
                <p:nvGrpSpPr>
                  <p:cNvPr id="30" name="Group 29"/>
                  <p:cNvGrpSpPr/>
                  <p:nvPr/>
                </p:nvGrpSpPr>
                <p:grpSpPr>
                  <a:xfrm>
                    <a:off x="228600" y="4457700"/>
                    <a:ext cx="9036740" cy="252473"/>
                    <a:chOff x="354519" y="3526308"/>
                    <a:chExt cx="9036740" cy="252473"/>
                  </a:xfrm>
                </p:grpSpPr>
                <p:cxnSp>
                  <p:nvCxnSpPr>
                    <p:cNvPr id="35" name="Straight Arrow Connector 34"/>
                    <p:cNvCxnSpPr/>
                    <p:nvPr/>
                  </p:nvCxnSpPr>
                  <p:spPr bwMode="auto">
                    <a:xfrm flipV="1">
                      <a:off x="354519" y="3641887"/>
                      <a:ext cx="9036740" cy="1065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25523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300741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34624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391753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710296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437260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48276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528272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57377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619284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66479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755802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801308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846814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89232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bwMode="auto">
                  <a:xfrm>
                    <a:off x="606192"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1061253"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1516315"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1971376" y="445237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476714" y="4571245"/>
                  <a:ext cx="37221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46</a:t>
                  </a:r>
                </a:p>
              </p:txBody>
            </p:sp>
            <p:sp>
              <p:nvSpPr>
                <p:cNvPr id="12" name="TextBox 11"/>
                <p:cNvSpPr txBox="1"/>
                <p:nvPr/>
              </p:nvSpPr>
              <p:spPr>
                <a:xfrm>
                  <a:off x="783180" y="4586602"/>
                  <a:ext cx="35779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47</a:t>
                  </a:r>
                </a:p>
              </p:txBody>
            </p:sp>
            <p:sp>
              <p:nvSpPr>
                <p:cNvPr id="13" name="TextBox 12"/>
                <p:cNvSpPr txBox="1"/>
                <p:nvPr/>
              </p:nvSpPr>
              <p:spPr>
                <a:xfrm>
                  <a:off x="1078424" y="4586602"/>
                  <a:ext cx="36580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48</a:t>
                  </a:r>
                </a:p>
              </p:txBody>
            </p:sp>
            <p:sp>
              <p:nvSpPr>
                <p:cNvPr id="14" name="TextBox 13"/>
                <p:cNvSpPr txBox="1"/>
                <p:nvPr/>
              </p:nvSpPr>
              <p:spPr>
                <a:xfrm>
                  <a:off x="1380081" y="4586602"/>
                  <a:ext cx="36099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49</a:t>
                  </a:r>
                </a:p>
              </p:txBody>
            </p:sp>
            <p:sp>
              <p:nvSpPr>
                <p:cNvPr id="15" name="TextBox 14"/>
                <p:cNvSpPr txBox="1"/>
                <p:nvPr/>
              </p:nvSpPr>
              <p:spPr>
                <a:xfrm>
                  <a:off x="1662501" y="4586602"/>
                  <a:ext cx="39466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50</a:t>
                  </a:r>
                </a:p>
              </p:txBody>
            </p:sp>
            <p:sp>
              <p:nvSpPr>
                <p:cNvPr id="16" name="TextBox 15"/>
                <p:cNvSpPr txBox="1"/>
                <p:nvPr/>
              </p:nvSpPr>
              <p:spPr>
                <a:xfrm>
                  <a:off x="1989806" y="4586602"/>
                  <a:ext cx="33855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51</a:t>
                  </a:r>
                </a:p>
              </p:txBody>
            </p:sp>
            <p:sp>
              <p:nvSpPr>
                <p:cNvPr id="17" name="TextBox 16"/>
                <p:cNvSpPr txBox="1"/>
                <p:nvPr/>
              </p:nvSpPr>
              <p:spPr>
                <a:xfrm>
                  <a:off x="2267417" y="4586601"/>
                  <a:ext cx="38183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52</a:t>
                  </a:r>
                </a:p>
              </p:txBody>
            </p:sp>
            <p:sp>
              <p:nvSpPr>
                <p:cNvPr id="18" name="TextBox 17"/>
                <p:cNvSpPr txBox="1"/>
                <p:nvPr/>
              </p:nvSpPr>
              <p:spPr>
                <a:xfrm>
                  <a:off x="2565868" y="4586602"/>
                  <a:ext cx="383438"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53</a:t>
                  </a:r>
                </a:p>
              </p:txBody>
            </p:sp>
            <p:sp>
              <p:nvSpPr>
                <p:cNvPr id="19" name="TextBox 18"/>
                <p:cNvSpPr txBox="1"/>
                <p:nvPr/>
              </p:nvSpPr>
              <p:spPr>
                <a:xfrm>
                  <a:off x="2869929" y="4586602"/>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54</a:t>
                  </a:r>
                </a:p>
              </p:txBody>
            </p:sp>
            <p:sp>
              <p:nvSpPr>
                <p:cNvPr id="20" name="TextBox 19"/>
                <p:cNvSpPr txBox="1"/>
                <p:nvPr/>
              </p:nvSpPr>
              <p:spPr>
                <a:xfrm>
                  <a:off x="3162769" y="4586602"/>
                  <a:ext cx="38664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55</a:t>
                  </a:r>
                </a:p>
              </p:txBody>
            </p:sp>
            <p:sp>
              <p:nvSpPr>
                <p:cNvPr id="21" name="TextBox 20"/>
                <p:cNvSpPr txBox="1"/>
                <p:nvPr/>
              </p:nvSpPr>
              <p:spPr>
                <a:xfrm>
                  <a:off x="3462822" y="4586602"/>
                  <a:ext cx="38504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56</a:t>
                  </a:r>
                </a:p>
              </p:txBody>
            </p:sp>
            <p:sp>
              <p:nvSpPr>
                <p:cNvPr id="22" name="TextBox 21"/>
                <p:cNvSpPr txBox="1"/>
                <p:nvPr/>
              </p:nvSpPr>
              <p:spPr>
                <a:xfrm>
                  <a:off x="3769288" y="4586602"/>
                  <a:ext cx="370614"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57</a:t>
                  </a:r>
                </a:p>
              </p:txBody>
            </p:sp>
            <p:sp>
              <p:nvSpPr>
                <p:cNvPr id="23" name="TextBox 22"/>
                <p:cNvSpPr txBox="1"/>
                <p:nvPr/>
              </p:nvSpPr>
              <p:spPr>
                <a:xfrm>
                  <a:off x="4064532" y="4586602"/>
                  <a:ext cx="37863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58</a:t>
                  </a:r>
                </a:p>
              </p:txBody>
            </p:sp>
            <p:sp>
              <p:nvSpPr>
                <p:cNvPr id="24" name="TextBox 23"/>
                <p:cNvSpPr txBox="1"/>
                <p:nvPr/>
              </p:nvSpPr>
              <p:spPr>
                <a:xfrm>
                  <a:off x="4366189" y="4586602"/>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59</a:t>
                  </a:r>
                </a:p>
              </p:txBody>
            </p:sp>
            <p:sp>
              <p:nvSpPr>
                <p:cNvPr id="25" name="TextBox 24"/>
                <p:cNvSpPr txBox="1"/>
                <p:nvPr/>
              </p:nvSpPr>
              <p:spPr>
                <a:xfrm>
                  <a:off x="4655823" y="4586602"/>
                  <a:ext cx="39305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60</a:t>
                  </a:r>
                </a:p>
              </p:txBody>
            </p:sp>
            <p:sp>
              <p:nvSpPr>
                <p:cNvPr id="26" name="TextBox 25"/>
                <p:cNvSpPr txBox="1"/>
                <p:nvPr/>
              </p:nvSpPr>
              <p:spPr>
                <a:xfrm>
                  <a:off x="4961487" y="4586602"/>
                  <a:ext cx="33695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61</a:t>
                  </a:r>
                </a:p>
              </p:txBody>
            </p:sp>
            <p:sp>
              <p:nvSpPr>
                <p:cNvPr id="27" name="TextBox 26"/>
                <p:cNvSpPr txBox="1"/>
                <p:nvPr/>
              </p:nvSpPr>
              <p:spPr>
                <a:xfrm>
                  <a:off x="5260739" y="4586602"/>
                  <a:ext cx="380232"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62</a:t>
                  </a:r>
                </a:p>
              </p:txBody>
            </p:sp>
            <p:sp>
              <p:nvSpPr>
                <p:cNvPr id="28" name="TextBox 27"/>
                <p:cNvSpPr txBox="1"/>
                <p:nvPr/>
              </p:nvSpPr>
              <p:spPr>
                <a:xfrm>
                  <a:off x="5559989" y="4586602"/>
                  <a:ext cx="381836"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63</a:t>
                  </a:r>
                </a:p>
              </p:txBody>
            </p:sp>
            <p:sp>
              <p:nvSpPr>
                <p:cNvPr id="29" name="TextBox 28"/>
                <p:cNvSpPr txBox="1"/>
                <p:nvPr/>
              </p:nvSpPr>
              <p:spPr>
                <a:xfrm>
                  <a:off x="208318" y="4571246"/>
                  <a:ext cx="373820" cy="276999"/>
                </a:xfrm>
                <a:prstGeom prst="rect">
                  <a:avLst/>
                </a:prstGeom>
                <a:noFill/>
              </p:spPr>
              <p:txBody>
                <a:bodyPr wrap="none" rtlCol="0">
                  <a:spAutoFit/>
                </a:bodyPr>
                <a:lstStyle/>
                <a:p>
                  <a:r>
                    <a:rPr lang="en-US" sz="1200" dirty="0" smtClean="0">
                      <a:solidFill>
                        <a:schemeClr val="accent6">
                          <a:lumMod val="75000"/>
                        </a:schemeClr>
                      </a:solidFill>
                      <a:latin typeface="Orly's Font 2" pitchFamily="66" charset="0"/>
                      <a:ea typeface="Verdana" pitchFamily="34" charset="0"/>
                      <a:cs typeface="Verdana" pitchFamily="34" charset="0"/>
                    </a:rPr>
                    <a:t>45</a:t>
                  </a:r>
                </a:p>
              </p:txBody>
            </p:sp>
          </p:grpSp>
          <p:sp>
            <p:nvSpPr>
              <p:cNvPr id="9" name="Rectangle 8"/>
              <p:cNvSpPr/>
              <p:nvPr/>
            </p:nvSpPr>
            <p:spPr>
              <a:xfrm>
                <a:off x="324867" y="4257675"/>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7" name="Rectangle 6"/>
            <p:cNvSpPr/>
            <p:nvPr/>
          </p:nvSpPr>
          <p:spPr>
            <a:xfrm>
              <a:off x="6097071" y="4241599"/>
              <a:ext cx="170433" cy="457402"/>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51" name="Shape 481"/>
          <p:cNvSpPr/>
          <p:nvPr/>
        </p:nvSpPr>
        <p:spPr>
          <a:xfrm>
            <a:off x="2094762" y="3662443"/>
            <a:ext cx="182880" cy="182880"/>
          </a:xfrm>
          <a:prstGeom prst="rect">
            <a:avLst/>
          </a:prstGeom>
          <a:blipFill>
            <a:blip r:embed="rId3"/>
            <a:stretch>
              <a:fillRect/>
            </a:stretch>
          </a:blipFill>
        </p:spPr>
      </p:sp>
      <p:sp>
        <p:nvSpPr>
          <p:cNvPr id="52" name="Text Placeholder 2"/>
          <p:cNvSpPr txBox="1">
            <a:spLocks/>
          </p:cNvSpPr>
          <p:nvPr/>
        </p:nvSpPr>
        <p:spPr bwMode="auto">
          <a:xfrm>
            <a:off x="681891" y="4444824"/>
            <a:ext cx="731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Student Height in Inches</a:t>
            </a:r>
            <a:endParaRPr lang="en-US" sz="1800" dirty="0">
              <a:solidFill>
                <a:schemeClr val="accent1"/>
              </a:solidFill>
              <a:latin typeface="Orly's Font 2" pitchFamily="66" charset="0"/>
            </a:endParaRPr>
          </a:p>
        </p:txBody>
      </p:sp>
      <p:sp>
        <p:nvSpPr>
          <p:cNvPr id="53" name="Shape 481"/>
          <p:cNvSpPr/>
          <p:nvPr/>
        </p:nvSpPr>
        <p:spPr>
          <a:xfrm>
            <a:off x="2094762" y="3479563"/>
            <a:ext cx="182880" cy="182880"/>
          </a:xfrm>
          <a:prstGeom prst="rect">
            <a:avLst/>
          </a:prstGeom>
          <a:blipFill>
            <a:blip r:embed="rId3"/>
            <a:stretch>
              <a:fillRect/>
            </a:stretch>
          </a:blipFill>
        </p:spPr>
      </p:sp>
      <p:sp>
        <p:nvSpPr>
          <p:cNvPr id="54" name="Shape 481"/>
          <p:cNvSpPr/>
          <p:nvPr/>
        </p:nvSpPr>
        <p:spPr>
          <a:xfrm>
            <a:off x="2094761" y="3296683"/>
            <a:ext cx="182880" cy="182880"/>
          </a:xfrm>
          <a:prstGeom prst="rect">
            <a:avLst/>
          </a:prstGeom>
          <a:blipFill>
            <a:blip r:embed="rId3"/>
            <a:stretch>
              <a:fillRect/>
            </a:stretch>
          </a:blipFill>
        </p:spPr>
      </p:sp>
      <p:sp>
        <p:nvSpPr>
          <p:cNvPr id="55" name="Shape 481"/>
          <p:cNvSpPr/>
          <p:nvPr/>
        </p:nvSpPr>
        <p:spPr>
          <a:xfrm>
            <a:off x="2094762" y="3108400"/>
            <a:ext cx="182880" cy="182880"/>
          </a:xfrm>
          <a:prstGeom prst="rect">
            <a:avLst/>
          </a:prstGeom>
          <a:blipFill>
            <a:blip r:embed="rId3"/>
            <a:stretch>
              <a:fillRect/>
            </a:stretch>
          </a:blipFill>
        </p:spPr>
      </p:sp>
      <p:sp>
        <p:nvSpPr>
          <p:cNvPr id="56" name="Shape 481"/>
          <p:cNvSpPr/>
          <p:nvPr/>
        </p:nvSpPr>
        <p:spPr>
          <a:xfrm>
            <a:off x="2094761" y="2925520"/>
            <a:ext cx="182880" cy="182880"/>
          </a:xfrm>
          <a:prstGeom prst="rect">
            <a:avLst/>
          </a:prstGeom>
          <a:blipFill>
            <a:blip r:embed="rId3"/>
            <a:stretch>
              <a:fillRect/>
            </a:stretch>
          </a:blipFill>
        </p:spPr>
      </p:sp>
      <p:sp>
        <p:nvSpPr>
          <p:cNvPr id="57" name="Shape 481"/>
          <p:cNvSpPr/>
          <p:nvPr/>
        </p:nvSpPr>
        <p:spPr>
          <a:xfrm>
            <a:off x="2094761" y="2742640"/>
            <a:ext cx="182880" cy="182880"/>
          </a:xfrm>
          <a:prstGeom prst="rect">
            <a:avLst/>
          </a:prstGeom>
          <a:blipFill>
            <a:blip r:embed="rId3"/>
            <a:stretch>
              <a:fillRect/>
            </a:stretch>
          </a:blipFill>
        </p:spPr>
      </p:sp>
      <p:sp>
        <p:nvSpPr>
          <p:cNvPr id="58" name="Shape 481"/>
          <p:cNvSpPr/>
          <p:nvPr/>
        </p:nvSpPr>
        <p:spPr>
          <a:xfrm>
            <a:off x="2094761" y="2559760"/>
            <a:ext cx="182880" cy="182880"/>
          </a:xfrm>
          <a:prstGeom prst="rect">
            <a:avLst/>
          </a:prstGeom>
          <a:blipFill>
            <a:blip r:embed="rId3"/>
            <a:stretch>
              <a:fillRect/>
            </a:stretch>
          </a:blipFill>
        </p:spPr>
      </p:sp>
      <p:sp>
        <p:nvSpPr>
          <p:cNvPr id="59" name="Shape 481"/>
          <p:cNvSpPr/>
          <p:nvPr/>
        </p:nvSpPr>
        <p:spPr>
          <a:xfrm>
            <a:off x="2094761" y="2376880"/>
            <a:ext cx="182880" cy="182880"/>
          </a:xfrm>
          <a:prstGeom prst="rect">
            <a:avLst/>
          </a:prstGeom>
          <a:blipFill>
            <a:blip r:embed="rId3"/>
            <a:stretch>
              <a:fillRect/>
            </a:stretch>
          </a:blipFill>
        </p:spPr>
      </p:sp>
      <p:sp>
        <p:nvSpPr>
          <p:cNvPr id="60" name="Shape 481"/>
          <p:cNvSpPr/>
          <p:nvPr/>
        </p:nvSpPr>
        <p:spPr>
          <a:xfrm>
            <a:off x="3457730" y="3662443"/>
            <a:ext cx="182880" cy="182880"/>
          </a:xfrm>
          <a:prstGeom prst="rect">
            <a:avLst/>
          </a:prstGeom>
          <a:blipFill>
            <a:blip r:embed="rId3"/>
            <a:stretch>
              <a:fillRect/>
            </a:stretch>
          </a:blipFill>
        </p:spPr>
      </p:sp>
      <p:sp>
        <p:nvSpPr>
          <p:cNvPr id="61" name="Shape 481"/>
          <p:cNvSpPr/>
          <p:nvPr/>
        </p:nvSpPr>
        <p:spPr>
          <a:xfrm>
            <a:off x="3457730" y="3473833"/>
            <a:ext cx="182880" cy="182880"/>
          </a:xfrm>
          <a:prstGeom prst="rect">
            <a:avLst/>
          </a:prstGeom>
          <a:blipFill>
            <a:blip r:embed="rId3"/>
            <a:stretch>
              <a:fillRect/>
            </a:stretch>
          </a:blipFill>
        </p:spPr>
      </p:sp>
      <p:sp>
        <p:nvSpPr>
          <p:cNvPr id="62" name="Shape 481"/>
          <p:cNvSpPr/>
          <p:nvPr/>
        </p:nvSpPr>
        <p:spPr>
          <a:xfrm>
            <a:off x="3457730" y="3302195"/>
            <a:ext cx="182880" cy="182880"/>
          </a:xfrm>
          <a:prstGeom prst="rect">
            <a:avLst/>
          </a:prstGeom>
          <a:blipFill>
            <a:blip r:embed="rId3"/>
            <a:stretch>
              <a:fillRect/>
            </a:stretch>
          </a:blipFill>
        </p:spPr>
      </p:sp>
      <p:sp>
        <p:nvSpPr>
          <p:cNvPr id="63" name="Shape 481"/>
          <p:cNvSpPr/>
          <p:nvPr/>
        </p:nvSpPr>
        <p:spPr>
          <a:xfrm>
            <a:off x="3457730" y="3124827"/>
            <a:ext cx="182880" cy="182880"/>
          </a:xfrm>
          <a:prstGeom prst="rect">
            <a:avLst/>
          </a:prstGeom>
          <a:blipFill>
            <a:blip r:embed="rId3"/>
            <a:stretch>
              <a:fillRect/>
            </a:stretch>
          </a:blipFill>
        </p:spPr>
      </p:sp>
      <p:sp>
        <p:nvSpPr>
          <p:cNvPr id="64" name="Shape 481"/>
          <p:cNvSpPr/>
          <p:nvPr/>
        </p:nvSpPr>
        <p:spPr>
          <a:xfrm>
            <a:off x="3457730" y="2941947"/>
            <a:ext cx="182880" cy="182880"/>
          </a:xfrm>
          <a:prstGeom prst="rect">
            <a:avLst/>
          </a:prstGeom>
          <a:blipFill>
            <a:blip r:embed="rId3"/>
            <a:stretch>
              <a:fillRect/>
            </a:stretch>
          </a:blipFill>
        </p:spPr>
      </p:sp>
      <p:sp>
        <p:nvSpPr>
          <p:cNvPr id="65" name="Shape 481"/>
          <p:cNvSpPr/>
          <p:nvPr/>
        </p:nvSpPr>
        <p:spPr>
          <a:xfrm>
            <a:off x="3457730" y="2759067"/>
            <a:ext cx="182880" cy="182880"/>
          </a:xfrm>
          <a:prstGeom prst="rect">
            <a:avLst/>
          </a:prstGeom>
          <a:blipFill>
            <a:blip r:embed="rId3"/>
            <a:stretch>
              <a:fillRect/>
            </a:stretch>
          </a:blipFill>
        </p:spPr>
      </p:sp>
      <p:sp>
        <p:nvSpPr>
          <p:cNvPr id="66" name="Shape 481"/>
          <p:cNvSpPr/>
          <p:nvPr/>
        </p:nvSpPr>
        <p:spPr>
          <a:xfrm>
            <a:off x="3457730" y="2581699"/>
            <a:ext cx="182880" cy="182880"/>
          </a:xfrm>
          <a:prstGeom prst="rect">
            <a:avLst/>
          </a:prstGeom>
          <a:blipFill>
            <a:blip r:embed="rId3"/>
            <a:stretch>
              <a:fillRect/>
            </a:stretch>
          </a:blipFill>
        </p:spPr>
      </p:sp>
      <p:sp>
        <p:nvSpPr>
          <p:cNvPr id="67" name="Shape 481"/>
          <p:cNvSpPr/>
          <p:nvPr/>
        </p:nvSpPr>
        <p:spPr>
          <a:xfrm>
            <a:off x="5502182" y="3656229"/>
            <a:ext cx="182880" cy="182880"/>
          </a:xfrm>
          <a:prstGeom prst="rect">
            <a:avLst/>
          </a:prstGeom>
          <a:blipFill>
            <a:blip r:embed="rId3"/>
            <a:stretch>
              <a:fillRect/>
            </a:stretch>
          </a:blipFill>
        </p:spPr>
      </p:sp>
      <p:sp>
        <p:nvSpPr>
          <p:cNvPr id="68" name="Shape 481"/>
          <p:cNvSpPr/>
          <p:nvPr/>
        </p:nvSpPr>
        <p:spPr>
          <a:xfrm>
            <a:off x="5502182" y="3473833"/>
            <a:ext cx="182880" cy="182880"/>
          </a:xfrm>
          <a:prstGeom prst="rect">
            <a:avLst/>
          </a:prstGeom>
          <a:blipFill>
            <a:blip r:embed="rId3"/>
            <a:stretch>
              <a:fillRect/>
            </a:stretch>
          </a:blipFill>
        </p:spPr>
      </p:sp>
      <p:sp>
        <p:nvSpPr>
          <p:cNvPr id="69" name="Shape 481"/>
          <p:cNvSpPr/>
          <p:nvPr/>
        </p:nvSpPr>
        <p:spPr>
          <a:xfrm>
            <a:off x="5502182" y="3290953"/>
            <a:ext cx="182880" cy="182880"/>
          </a:xfrm>
          <a:prstGeom prst="rect">
            <a:avLst/>
          </a:prstGeom>
          <a:blipFill>
            <a:blip r:embed="rId3"/>
            <a:stretch>
              <a:fillRect/>
            </a:stretch>
          </a:blipFill>
        </p:spPr>
      </p:sp>
      <p:sp>
        <p:nvSpPr>
          <p:cNvPr id="70" name="Shape 481"/>
          <p:cNvSpPr/>
          <p:nvPr/>
        </p:nvSpPr>
        <p:spPr>
          <a:xfrm>
            <a:off x="5502182" y="3108073"/>
            <a:ext cx="182880" cy="182880"/>
          </a:xfrm>
          <a:prstGeom prst="rect">
            <a:avLst/>
          </a:prstGeom>
          <a:blipFill>
            <a:blip r:embed="rId3"/>
            <a:stretch>
              <a:fillRect/>
            </a:stretch>
          </a:blipFill>
        </p:spPr>
      </p:sp>
      <p:sp>
        <p:nvSpPr>
          <p:cNvPr id="71" name="Shape 481"/>
          <p:cNvSpPr/>
          <p:nvPr/>
        </p:nvSpPr>
        <p:spPr>
          <a:xfrm>
            <a:off x="5502182" y="2922070"/>
            <a:ext cx="182880" cy="182880"/>
          </a:xfrm>
          <a:prstGeom prst="rect">
            <a:avLst/>
          </a:prstGeom>
          <a:blipFill>
            <a:blip r:embed="rId3"/>
            <a:stretch>
              <a:fillRect/>
            </a:stretch>
          </a:blipFill>
        </p:spPr>
      </p:sp>
      <p:sp>
        <p:nvSpPr>
          <p:cNvPr id="72" name="Shape 481"/>
          <p:cNvSpPr/>
          <p:nvPr/>
        </p:nvSpPr>
        <p:spPr>
          <a:xfrm>
            <a:off x="5502182" y="2739190"/>
            <a:ext cx="182880" cy="182880"/>
          </a:xfrm>
          <a:prstGeom prst="rect">
            <a:avLst/>
          </a:prstGeom>
          <a:blipFill>
            <a:blip r:embed="rId3"/>
            <a:stretch>
              <a:fillRect/>
            </a:stretch>
          </a:blipFill>
        </p:spPr>
      </p:sp>
      <p:sp>
        <p:nvSpPr>
          <p:cNvPr id="73" name="Shape 481"/>
          <p:cNvSpPr/>
          <p:nvPr/>
        </p:nvSpPr>
        <p:spPr>
          <a:xfrm>
            <a:off x="6183666" y="3662443"/>
            <a:ext cx="182880" cy="182880"/>
          </a:xfrm>
          <a:prstGeom prst="rect">
            <a:avLst/>
          </a:prstGeom>
          <a:blipFill>
            <a:blip r:embed="rId3"/>
            <a:stretch>
              <a:fillRect/>
            </a:stretch>
          </a:blipFill>
        </p:spPr>
      </p:sp>
      <p:sp>
        <p:nvSpPr>
          <p:cNvPr id="74" name="Shape 481"/>
          <p:cNvSpPr/>
          <p:nvPr/>
        </p:nvSpPr>
        <p:spPr>
          <a:xfrm>
            <a:off x="6183667" y="3473349"/>
            <a:ext cx="182880" cy="182880"/>
          </a:xfrm>
          <a:prstGeom prst="rect">
            <a:avLst/>
          </a:prstGeom>
          <a:blipFill>
            <a:blip r:embed="rId3"/>
            <a:stretch>
              <a:fillRect/>
            </a:stretch>
          </a:blipFill>
        </p:spPr>
      </p:sp>
      <p:sp>
        <p:nvSpPr>
          <p:cNvPr id="75" name="Shape 481"/>
          <p:cNvSpPr/>
          <p:nvPr/>
        </p:nvSpPr>
        <p:spPr>
          <a:xfrm>
            <a:off x="6183666" y="3290953"/>
            <a:ext cx="182880" cy="182880"/>
          </a:xfrm>
          <a:prstGeom prst="rect">
            <a:avLst/>
          </a:prstGeom>
          <a:blipFill>
            <a:blip r:embed="rId3"/>
            <a:stretch>
              <a:fillRect/>
            </a:stretch>
          </a:blipFill>
        </p:spPr>
      </p:sp>
      <p:sp>
        <p:nvSpPr>
          <p:cNvPr id="76" name="Shape 481"/>
          <p:cNvSpPr/>
          <p:nvPr/>
        </p:nvSpPr>
        <p:spPr>
          <a:xfrm>
            <a:off x="6183666" y="3114130"/>
            <a:ext cx="182880" cy="182880"/>
          </a:xfrm>
          <a:prstGeom prst="rect">
            <a:avLst/>
          </a:prstGeom>
          <a:blipFill>
            <a:blip r:embed="rId3"/>
            <a:stretch>
              <a:fillRect/>
            </a:stretch>
          </a:blipFill>
        </p:spPr>
      </p:sp>
      <p:sp>
        <p:nvSpPr>
          <p:cNvPr id="77" name="Shape 481"/>
          <p:cNvSpPr/>
          <p:nvPr/>
        </p:nvSpPr>
        <p:spPr>
          <a:xfrm>
            <a:off x="6183667" y="2925036"/>
            <a:ext cx="182880" cy="182880"/>
          </a:xfrm>
          <a:prstGeom prst="rect">
            <a:avLst/>
          </a:prstGeom>
          <a:blipFill>
            <a:blip r:embed="rId3"/>
            <a:stretch>
              <a:fillRect/>
            </a:stretch>
          </a:blipFill>
        </p:spPr>
      </p:sp>
      <p:sp>
        <p:nvSpPr>
          <p:cNvPr id="78" name="Shape 481"/>
          <p:cNvSpPr/>
          <p:nvPr/>
        </p:nvSpPr>
        <p:spPr>
          <a:xfrm>
            <a:off x="6183666" y="2742640"/>
            <a:ext cx="182880" cy="182880"/>
          </a:xfrm>
          <a:prstGeom prst="rect">
            <a:avLst/>
          </a:prstGeom>
          <a:blipFill>
            <a:blip r:embed="rId3"/>
            <a:stretch>
              <a:fillRect/>
            </a:stretch>
          </a:blipFill>
        </p:spPr>
      </p:sp>
      <p:sp>
        <p:nvSpPr>
          <p:cNvPr id="79" name="Shape 481"/>
          <p:cNvSpPr/>
          <p:nvPr/>
        </p:nvSpPr>
        <p:spPr>
          <a:xfrm>
            <a:off x="6183666" y="2560897"/>
            <a:ext cx="182880" cy="182880"/>
          </a:xfrm>
          <a:prstGeom prst="rect">
            <a:avLst/>
          </a:prstGeom>
          <a:blipFill>
            <a:blip r:embed="rId3"/>
            <a:stretch>
              <a:fillRect/>
            </a:stretch>
          </a:blipFill>
        </p:spPr>
      </p:sp>
      <p:sp>
        <p:nvSpPr>
          <p:cNvPr id="80" name="Shape 481"/>
          <p:cNvSpPr/>
          <p:nvPr/>
        </p:nvSpPr>
        <p:spPr>
          <a:xfrm>
            <a:off x="6183667" y="2371803"/>
            <a:ext cx="182880" cy="182880"/>
          </a:xfrm>
          <a:prstGeom prst="rect">
            <a:avLst/>
          </a:prstGeom>
          <a:blipFill>
            <a:blip r:embed="rId3"/>
            <a:stretch>
              <a:fillRect/>
            </a:stretch>
          </a:blipFill>
        </p:spPr>
      </p:sp>
      <p:sp>
        <p:nvSpPr>
          <p:cNvPr id="81" name="Shape 481"/>
          <p:cNvSpPr/>
          <p:nvPr/>
        </p:nvSpPr>
        <p:spPr>
          <a:xfrm>
            <a:off x="6183666" y="2189407"/>
            <a:ext cx="182880" cy="182880"/>
          </a:xfrm>
          <a:prstGeom prst="rect">
            <a:avLst/>
          </a:prstGeom>
          <a:blipFill>
            <a:blip r:embed="rId3"/>
            <a:stretch>
              <a:fillRect/>
            </a:stretch>
          </a:blipFill>
        </p:spPr>
      </p:sp>
      <p:sp>
        <p:nvSpPr>
          <p:cNvPr id="86" name="Rectangle 85"/>
          <p:cNvSpPr/>
          <p:nvPr/>
        </p:nvSpPr>
        <p:spPr>
          <a:xfrm rot="5400000">
            <a:off x="5093059" y="2910674"/>
            <a:ext cx="2380113" cy="611185"/>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Text Placeholder 2"/>
          <p:cNvSpPr txBox="1">
            <a:spLocks/>
          </p:cNvSpPr>
          <p:nvPr/>
        </p:nvSpPr>
        <p:spPr bwMode="auto">
          <a:xfrm rot="3027869">
            <a:off x="6412205" y="3014847"/>
            <a:ext cx="2083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1"/>
                </a:solidFill>
                <a:latin typeface="Orly's Font 2" pitchFamily="66" charset="0"/>
              </a:rPr>
              <a:t>Tallest group</a:t>
            </a:r>
            <a:endParaRPr lang="en-US" sz="1800" dirty="0">
              <a:solidFill>
                <a:schemeClr val="accent1"/>
              </a:solidFill>
              <a:latin typeface="Orly's Font 2" pitchFamily="66" charset="0"/>
            </a:endParaRPr>
          </a:p>
        </p:txBody>
      </p:sp>
      <p:sp>
        <p:nvSpPr>
          <p:cNvPr id="89" name="AutoShape 3"/>
          <p:cNvSpPr>
            <a:spLocks noChangeArrowheads="1"/>
          </p:cNvSpPr>
          <p:nvPr/>
        </p:nvSpPr>
        <p:spPr bwMode="auto">
          <a:xfrm>
            <a:off x="3015681" y="3783383"/>
            <a:ext cx="3247953" cy="733663"/>
          </a:xfrm>
          <a:prstGeom prst="rightArrow">
            <a:avLst>
              <a:gd name="adj1" fmla="val 49907"/>
              <a:gd name="adj2" fmla="val 56589"/>
            </a:avLst>
          </a:prstGeom>
          <a:solidFill>
            <a:schemeClr val="accent1"/>
          </a:solidFill>
          <a:ln>
            <a:noFill/>
          </a:ln>
          <a:effectLst>
            <a:outerShdw blurRad="50800" dist="38100" dir="2700000" algn="tl" rotWithShape="0">
              <a:prstClr val="black">
                <a:alpha val="40000"/>
              </a:prstClr>
            </a:outerShdw>
          </a:effectLst>
          <a:extLst/>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kern="0" dirty="0" smtClean="0">
                <a:solidFill>
                  <a:sysClr val="windowText" lastClr="000000"/>
                </a:solidFill>
                <a:latin typeface="Orly's Font 2" pitchFamily="66" charset="0"/>
              </a:rPr>
              <a:t>Highest Measurement</a:t>
            </a:r>
            <a:endParaRPr kumimoji="0" lang="en-US" sz="1800" b="0" i="0" u="none" strike="noStrike" kern="0" cap="none" spc="0" normalizeH="0" baseline="0" noProof="0" dirty="0" smtClean="0">
              <a:ln>
                <a:noFill/>
              </a:ln>
              <a:solidFill>
                <a:sysClr val="windowText" lastClr="000000"/>
              </a:solidFill>
              <a:effectLst/>
              <a:uLnTx/>
              <a:uFillTx/>
              <a:latin typeface="Orly's Font 2" pitchFamily="66" charset="0"/>
            </a:endParaRPr>
          </a:p>
        </p:txBody>
      </p:sp>
    </p:spTree>
    <p:extLst>
      <p:ext uri="{BB962C8B-B14F-4D97-AF65-F5344CB8AC3E}">
        <p14:creationId xmlns:p14="http://schemas.microsoft.com/office/powerpoint/2010/main" val="3324176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3521"/>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par>
                                <p:cTn id="14" presetID="10" presetClass="entr" presetSubtype="0" fill="hold"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par>
                                <p:cTn id="23" presetID="10"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par>
                                <p:cTn id="26" presetID="10" presetClass="entr" presetSubtype="0"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par>
                                <p:cTn id="29" presetID="10" presetClass="entr" presetSubtype="0"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nodeType="with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par>
                                <p:cTn id="41" presetID="10" presetClass="entr" presetSubtype="0"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par>
                                <p:cTn id="44" presetID="10" presetClass="entr" presetSubtype="0" fill="hold"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500"/>
                                        <p:tgtEl>
                                          <p:spTgt spid="62"/>
                                        </p:tgtEl>
                                      </p:cBhvr>
                                    </p:animEffect>
                                  </p:childTnLst>
                                </p:cTn>
                              </p:par>
                              <p:par>
                                <p:cTn id="47" presetID="10" presetClass="entr" presetSubtype="0" fill="hold" nodeType="with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500"/>
                                        <p:tgtEl>
                                          <p:spTgt spid="63"/>
                                        </p:tgtEl>
                                      </p:cBhvr>
                                    </p:animEffect>
                                  </p:childTnLst>
                                </p:cTn>
                              </p:par>
                              <p:par>
                                <p:cTn id="50" presetID="10" presetClass="entr" presetSubtype="0"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500"/>
                                        <p:tgtEl>
                                          <p:spTgt spid="64"/>
                                        </p:tgtEl>
                                      </p:cBhvr>
                                    </p:animEffect>
                                  </p:childTnLst>
                                </p:cTn>
                              </p:par>
                              <p:par>
                                <p:cTn id="53" presetID="10" presetClass="entr" presetSubtype="0"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par>
                                <p:cTn id="56" presetID="10" presetClass="entr" presetSubtype="0" fill="hold"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500"/>
                                        <p:tgtEl>
                                          <p:spTgt spid="66"/>
                                        </p:tgtEl>
                                      </p:cBhvr>
                                    </p:animEffect>
                                  </p:childTnLst>
                                </p:cTn>
                              </p:par>
                              <p:par>
                                <p:cTn id="59" presetID="10" presetClass="entr" presetSubtype="0" fill="hold" nodeType="with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fade">
                                      <p:cBhvr>
                                        <p:cTn id="61" dur="500"/>
                                        <p:tgtEl>
                                          <p:spTgt spid="67"/>
                                        </p:tgtEl>
                                      </p:cBhvr>
                                    </p:animEffect>
                                  </p:childTnLst>
                                </p:cTn>
                              </p:par>
                              <p:par>
                                <p:cTn id="62" presetID="10" presetClass="entr" presetSubtype="0" fill="hold" nodeType="with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fade">
                                      <p:cBhvr>
                                        <p:cTn id="64" dur="500"/>
                                        <p:tgtEl>
                                          <p:spTgt spid="68"/>
                                        </p:tgtEl>
                                      </p:cBhvr>
                                    </p:animEffect>
                                  </p:childTnLst>
                                </p:cTn>
                              </p:par>
                              <p:par>
                                <p:cTn id="65" presetID="10" presetClass="entr" presetSubtype="0" fill="hold" nodeType="with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500"/>
                                        <p:tgtEl>
                                          <p:spTgt spid="69"/>
                                        </p:tgtEl>
                                      </p:cBhvr>
                                    </p:animEffect>
                                  </p:childTnLst>
                                </p:cTn>
                              </p:par>
                              <p:par>
                                <p:cTn id="68" presetID="10" presetClass="entr" presetSubtype="0" fill="hold" nodeType="with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500"/>
                                        <p:tgtEl>
                                          <p:spTgt spid="70"/>
                                        </p:tgtEl>
                                      </p:cBhvr>
                                    </p:animEffect>
                                  </p:childTnLst>
                                </p:cTn>
                              </p:par>
                              <p:par>
                                <p:cTn id="71" presetID="10" presetClass="entr" presetSubtype="0" fill="hold" nodeType="with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fade">
                                      <p:cBhvr>
                                        <p:cTn id="73" dur="500"/>
                                        <p:tgtEl>
                                          <p:spTgt spid="71"/>
                                        </p:tgtEl>
                                      </p:cBhvr>
                                    </p:animEffect>
                                  </p:childTnLst>
                                </p:cTn>
                              </p:par>
                              <p:par>
                                <p:cTn id="74" presetID="10" presetClass="entr" presetSubtype="0" fill="hold" nodeType="with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childTnLst>
                                </p:cTn>
                              </p:par>
                              <p:par>
                                <p:cTn id="77" presetID="10" presetClass="entr" presetSubtype="0" fill="hold" nodeType="with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fade">
                                      <p:cBhvr>
                                        <p:cTn id="79" dur="500"/>
                                        <p:tgtEl>
                                          <p:spTgt spid="73"/>
                                        </p:tgtEl>
                                      </p:cBhvr>
                                    </p:animEffect>
                                  </p:childTnLst>
                                </p:cTn>
                              </p:par>
                              <p:par>
                                <p:cTn id="80" presetID="10" presetClass="entr" presetSubtype="0" fill="hold" nodeType="with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fade">
                                      <p:cBhvr>
                                        <p:cTn id="82" dur="500"/>
                                        <p:tgtEl>
                                          <p:spTgt spid="74"/>
                                        </p:tgtEl>
                                      </p:cBhvr>
                                    </p:animEffect>
                                  </p:childTnLst>
                                </p:cTn>
                              </p:par>
                              <p:par>
                                <p:cTn id="83" presetID="10" presetClass="entr" presetSubtype="0" fill="hold" nodeType="with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500"/>
                                        <p:tgtEl>
                                          <p:spTgt spid="75"/>
                                        </p:tgtEl>
                                      </p:cBhvr>
                                    </p:animEffect>
                                  </p:childTnLst>
                                </p:cTn>
                              </p:par>
                              <p:par>
                                <p:cTn id="86" presetID="10" presetClass="entr" presetSubtype="0" fill="hold" nodeType="withEffect">
                                  <p:stCondLst>
                                    <p:cond delay="0"/>
                                  </p:stCondLst>
                                  <p:childTnLst>
                                    <p:set>
                                      <p:cBhvr>
                                        <p:cTn id="87" dur="1" fill="hold">
                                          <p:stCondLst>
                                            <p:cond delay="0"/>
                                          </p:stCondLst>
                                        </p:cTn>
                                        <p:tgtEl>
                                          <p:spTgt spid="76"/>
                                        </p:tgtEl>
                                        <p:attrNameLst>
                                          <p:attrName>style.visibility</p:attrName>
                                        </p:attrNameLst>
                                      </p:cBhvr>
                                      <p:to>
                                        <p:strVal val="visible"/>
                                      </p:to>
                                    </p:set>
                                    <p:animEffect transition="in" filter="fade">
                                      <p:cBhvr>
                                        <p:cTn id="88" dur="500"/>
                                        <p:tgtEl>
                                          <p:spTgt spid="76"/>
                                        </p:tgtEl>
                                      </p:cBhvr>
                                    </p:animEffect>
                                  </p:childTnLst>
                                </p:cTn>
                              </p:par>
                              <p:par>
                                <p:cTn id="89" presetID="10" presetClass="entr" presetSubtype="0" fill="hold" nodeType="withEffect">
                                  <p:stCondLst>
                                    <p:cond delay="0"/>
                                  </p:stCondLst>
                                  <p:childTnLst>
                                    <p:set>
                                      <p:cBhvr>
                                        <p:cTn id="90" dur="1" fill="hold">
                                          <p:stCondLst>
                                            <p:cond delay="0"/>
                                          </p:stCondLst>
                                        </p:cTn>
                                        <p:tgtEl>
                                          <p:spTgt spid="77"/>
                                        </p:tgtEl>
                                        <p:attrNameLst>
                                          <p:attrName>style.visibility</p:attrName>
                                        </p:attrNameLst>
                                      </p:cBhvr>
                                      <p:to>
                                        <p:strVal val="visible"/>
                                      </p:to>
                                    </p:set>
                                    <p:animEffect transition="in" filter="fade">
                                      <p:cBhvr>
                                        <p:cTn id="91" dur="500"/>
                                        <p:tgtEl>
                                          <p:spTgt spid="77"/>
                                        </p:tgtEl>
                                      </p:cBhvr>
                                    </p:animEffect>
                                  </p:childTnLst>
                                </p:cTn>
                              </p:par>
                              <p:par>
                                <p:cTn id="92" presetID="10" presetClass="entr" presetSubtype="0" fill="hold" nodeType="withEffect">
                                  <p:stCondLst>
                                    <p:cond delay="0"/>
                                  </p:stCondLst>
                                  <p:childTnLst>
                                    <p:set>
                                      <p:cBhvr>
                                        <p:cTn id="93" dur="1" fill="hold">
                                          <p:stCondLst>
                                            <p:cond delay="0"/>
                                          </p:stCondLst>
                                        </p:cTn>
                                        <p:tgtEl>
                                          <p:spTgt spid="78"/>
                                        </p:tgtEl>
                                        <p:attrNameLst>
                                          <p:attrName>style.visibility</p:attrName>
                                        </p:attrNameLst>
                                      </p:cBhvr>
                                      <p:to>
                                        <p:strVal val="visible"/>
                                      </p:to>
                                    </p:set>
                                    <p:animEffect transition="in" filter="fade">
                                      <p:cBhvr>
                                        <p:cTn id="94" dur="500"/>
                                        <p:tgtEl>
                                          <p:spTgt spid="78"/>
                                        </p:tgtEl>
                                      </p:cBhvr>
                                    </p:animEffect>
                                  </p:childTnLst>
                                </p:cTn>
                              </p:par>
                              <p:par>
                                <p:cTn id="95" presetID="10" presetClass="entr" presetSubtype="0" fill="hold" nodeType="with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500"/>
                                        <p:tgtEl>
                                          <p:spTgt spid="79"/>
                                        </p:tgtEl>
                                      </p:cBhvr>
                                    </p:animEffect>
                                  </p:childTnLst>
                                </p:cTn>
                              </p:par>
                              <p:par>
                                <p:cTn id="98" presetID="10" presetClass="entr" presetSubtype="0" fill="hold" nodeType="withEffect">
                                  <p:stCondLst>
                                    <p:cond delay="0"/>
                                  </p:stCondLst>
                                  <p:childTnLst>
                                    <p:set>
                                      <p:cBhvr>
                                        <p:cTn id="99" dur="1" fill="hold">
                                          <p:stCondLst>
                                            <p:cond delay="0"/>
                                          </p:stCondLst>
                                        </p:cTn>
                                        <p:tgtEl>
                                          <p:spTgt spid="80"/>
                                        </p:tgtEl>
                                        <p:attrNameLst>
                                          <p:attrName>style.visibility</p:attrName>
                                        </p:attrNameLst>
                                      </p:cBhvr>
                                      <p:to>
                                        <p:strVal val="visible"/>
                                      </p:to>
                                    </p:set>
                                    <p:animEffect transition="in" filter="fade">
                                      <p:cBhvr>
                                        <p:cTn id="100" dur="500"/>
                                        <p:tgtEl>
                                          <p:spTgt spid="80"/>
                                        </p:tgtEl>
                                      </p:cBhvr>
                                    </p:animEffect>
                                  </p:childTnLst>
                                </p:cTn>
                              </p:par>
                              <p:par>
                                <p:cTn id="101" presetID="10" presetClass="entr" presetSubtype="0" fill="hold" nodeType="with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fade">
                                      <p:cBhvr>
                                        <p:cTn id="103" dur="500"/>
                                        <p:tgtEl>
                                          <p:spTgt spid="81"/>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89"/>
                                        </p:tgtEl>
                                        <p:attrNameLst>
                                          <p:attrName>style.visibility</p:attrName>
                                        </p:attrNameLst>
                                      </p:cBhvr>
                                      <p:to>
                                        <p:strVal val="visible"/>
                                      </p:to>
                                    </p:set>
                                    <p:animEffect transition="in" filter="fade">
                                      <p:cBhvr>
                                        <p:cTn id="108" dur="3000"/>
                                        <p:tgtEl>
                                          <p:spTgt spid="89"/>
                                        </p:tgtEl>
                                      </p:cBhvr>
                                    </p:animEffect>
                                  </p:childTnLst>
                                  <p:subTnLst>
                                    <p:set>
                                      <p:cBhvr override="childStyle">
                                        <p:cTn dur="1" fill="hold" display="0" masterRel="sameClick" afterEffect="1">
                                          <p:stCondLst>
                                            <p:cond evt="end" delay="0">
                                              <p:tn val="106"/>
                                            </p:cond>
                                          </p:stCondLst>
                                        </p:cTn>
                                        <p:tgtEl>
                                          <p:spTgt spid="89"/>
                                        </p:tgtEl>
                                        <p:attrNameLst>
                                          <p:attrName>style.visibility</p:attrName>
                                        </p:attrNameLst>
                                      </p:cBhvr>
                                      <p:to>
                                        <p:strVal val="hidden"/>
                                      </p:to>
                                    </p:set>
                                  </p:sub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86"/>
                                        </p:tgtEl>
                                        <p:attrNameLst>
                                          <p:attrName>style.visibility</p:attrName>
                                        </p:attrNameLst>
                                      </p:cBhvr>
                                      <p:to>
                                        <p:strVal val="visible"/>
                                      </p:to>
                                    </p:set>
                                    <p:animEffect transition="in" filter="fade">
                                      <p:cBhvr>
                                        <p:cTn id="113" dur="500"/>
                                        <p:tgtEl>
                                          <p:spTgt spid="86"/>
                                        </p:tgtEl>
                                      </p:cBhvr>
                                    </p:animEffect>
                                  </p:childTnLst>
                                </p:cTn>
                              </p:par>
                            </p:childTnLst>
                          </p:cTn>
                        </p:par>
                        <p:par>
                          <p:cTn id="114" fill="hold">
                            <p:stCondLst>
                              <p:cond delay="500"/>
                            </p:stCondLst>
                            <p:childTnLst>
                              <p:par>
                                <p:cTn id="115" presetID="26" presetClass="emph" presetSubtype="0" fill="hold" grpId="1" nodeType="afterEffect">
                                  <p:stCondLst>
                                    <p:cond delay="0"/>
                                  </p:stCondLst>
                                  <p:childTnLst>
                                    <p:animEffect transition="out" filter="fade">
                                      <p:cBhvr>
                                        <p:cTn id="116" dur="2000" tmFilter="0, 0; .2, .5; .8, .5; 1, 0"/>
                                        <p:tgtEl>
                                          <p:spTgt spid="86"/>
                                        </p:tgtEl>
                                      </p:cBhvr>
                                    </p:animEffect>
                                    <p:animScale>
                                      <p:cBhvr>
                                        <p:cTn id="117" dur="1000" autoRev="1" fill="hold"/>
                                        <p:tgtEl>
                                          <p:spTgt spid="86"/>
                                        </p:tgtEl>
                                      </p:cBhvr>
                                      <p:by x="105000" y="105000"/>
                                    </p:animScale>
                                  </p:childTnLst>
                                </p:cTn>
                              </p:par>
                            </p:childTnLst>
                          </p:cTn>
                        </p:par>
                        <p:par>
                          <p:cTn id="118" fill="hold">
                            <p:stCondLst>
                              <p:cond delay="2500"/>
                            </p:stCondLst>
                            <p:childTnLst>
                              <p:par>
                                <p:cTn id="119" presetID="1" presetClass="entr" presetSubtype="0" fill="hold" grpId="0" nodeType="afterEffect">
                                  <p:stCondLst>
                                    <p:cond delay="0"/>
                                  </p:stCondLst>
                                  <p:iterate type="lt">
                                    <p:tmAbs val="80"/>
                                  </p:iterate>
                                  <p:childTnLst>
                                    <p:set>
                                      <p:cBhvr>
                                        <p:cTn id="120" dur="1" fill="hold">
                                          <p:stCondLst>
                                            <p:cond delay="0"/>
                                          </p:stCondLst>
                                        </p:cTn>
                                        <p:tgtEl>
                                          <p:spTgt spid="8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2" grpId="0"/>
      <p:bldP spid="86" grpId="0" animBg="1"/>
      <p:bldP spid="86" grpId="1" animBg="1"/>
      <p:bldP spid="87" grpId="0" build="p"/>
      <p:bldP spid="8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93767" y="1485901"/>
            <a:ext cx="7956466"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how to understand data from a story problem </a:t>
            </a:r>
            <a:r>
              <a:rPr lang="en-US" sz="3600" dirty="0">
                <a:solidFill>
                  <a:schemeClr val="accent1"/>
                </a:solidFill>
                <a:latin typeface="Orly's Font 2" pitchFamily="66" charset="0"/>
                <a:ea typeface="Verdana" pitchFamily="34" charset="0"/>
                <a:cs typeface="Verdana" pitchFamily="34" charset="0"/>
              </a:rPr>
              <a:t>by showing the data on a line plot.</a:t>
            </a: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5707</TotalTime>
  <Words>948</Words>
  <Application>Microsoft Office PowerPoint</Application>
  <PresentationFormat>On-screen Show (16:10)</PresentationFormat>
  <Paragraphs>213</Paragraphs>
  <Slides>9</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Courier New</vt:lpstr>
      <vt:lpstr>Wingdings</vt:lpstr>
      <vt:lpstr>Times New Roman</vt:lpstr>
      <vt:lpstr>Calibri</vt:lpstr>
      <vt:lpstr>Verdana</vt:lpstr>
      <vt:lpstr>Orly's Font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275</cp:revision>
  <dcterms:created xsi:type="dcterms:W3CDTF">2011-06-12T17:04:43Z</dcterms:created>
  <dcterms:modified xsi:type="dcterms:W3CDTF">2015-06-07T14:16:06Z</dcterms:modified>
</cp:coreProperties>
</file>